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39"/>
  </p:notesMasterIdLst>
  <p:sldIdLst>
    <p:sldId id="343" r:id="rId3"/>
    <p:sldId id="291" r:id="rId4"/>
    <p:sldId id="293" r:id="rId5"/>
    <p:sldId id="344" r:id="rId6"/>
    <p:sldId id="300" r:id="rId7"/>
    <p:sldId id="259" r:id="rId8"/>
    <p:sldId id="345" r:id="rId9"/>
    <p:sldId id="303" r:id="rId10"/>
    <p:sldId id="302" r:id="rId11"/>
    <p:sldId id="258" r:id="rId12"/>
    <p:sldId id="313" r:id="rId13"/>
    <p:sldId id="314" r:id="rId14"/>
    <p:sldId id="315" r:id="rId15"/>
    <p:sldId id="316" r:id="rId16"/>
    <p:sldId id="317" r:id="rId17"/>
    <p:sldId id="299" r:id="rId18"/>
    <p:sldId id="298" r:id="rId19"/>
    <p:sldId id="342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26" r:id="rId32"/>
    <p:sldId id="346" r:id="rId33"/>
    <p:sldId id="327" r:id="rId34"/>
    <p:sldId id="328" r:id="rId35"/>
    <p:sldId id="347" r:id="rId36"/>
    <p:sldId id="348" r:id="rId37"/>
    <p:sldId id="349" r:id="rId38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906BD4-596B-467C-8FDC-80B0C203E48A}">
          <p14:sldIdLst>
            <p14:sldId id="343"/>
            <p14:sldId id="291"/>
            <p14:sldId id="293"/>
            <p14:sldId id="344"/>
            <p14:sldId id="300"/>
            <p14:sldId id="259"/>
            <p14:sldId id="345"/>
            <p14:sldId id="303"/>
            <p14:sldId id="302"/>
            <p14:sldId id="258"/>
            <p14:sldId id="313"/>
            <p14:sldId id="314"/>
            <p14:sldId id="315"/>
            <p14:sldId id="316"/>
            <p14:sldId id="317"/>
            <p14:sldId id="299"/>
            <p14:sldId id="298"/>
            <p14:sldId id="342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26"/>
            <p14:sldId id="346"/>
            <p14:sldId id="327"/>
            <p14:sldId id="328"/>
            <p14:sldId id="347"/>
            <p14:sldId id="348"/>
            <p14:sldId id="349"/>
          </p14:sldIdLst>
        </p14:section>
        <p14:section name="Untitled Section" id="{73F6C575-8DB2-40BE-BA47-85BC17A05EB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50" autoAdjust="0"/>
  </p:normalViewPr>
  <p:slideViewPr>
    <p:cSldViewPr>
      <p:cViewPr varScale="1">
        <p:scale>
          <a:sx n="61" d="100"/>
          <a:sy n="61" d="100"/>
        </p:scale>
        <p:origin x="9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940E4-AFCA-4A87-A7AE-9DB3A9D41D4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6B3E4-E8C5-476C-8CFF-8AA9700F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4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6B3E4-E8C5-476C-8CFF-8AA9700FA1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7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6B3E4-E8C5-476C-8CFF-8AA9700FA1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6B3E4-E8C5-476C-8CFF-8AA9700FA1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95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6B3E4-E8C5-476C-8CFF-8AA9700FA1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85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6B3E4-E8C5-476C-8CFF-8AA9700FA15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7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6B3E4-E8C5-476C-8CFF-8AA9700FA1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4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8" y="0"/>
                </a:lnTo>
                <a:lnTo>
                  <a:pt x="18287998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02197" y="4395787"/>
            <a:ext cx="6683605" cy="1463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347963" y="6665197"/>
            <a:ext cx="11592073" cy="1048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10803462" y="832163"/>
            <a:ext cx="7484745" cy="9451975"/>
          </a:xfrm>
          <a:custGeom>
            <a:avLst/>
            <a:gdLst/>
            <a:ahLst/>
            <a:cxnLst/>
            <a:rect l="l" t="t" r="r" b="b"/>
            <a:pathLst>
              <a:path w="7484744" h="9451975">
                <a:moveTo>
                  <a:pt x="7484536" y="9451504"/>
                </a:moveTo>
                <a:lnTo>
                  <a:pt x="0" y="9451504"/>
                </a:lnTo>
                <a:lnTo>
                  <a:pt x="3904" y="9390788"/>
                </a:lnTo>
                <a:lnTo>
                  <a:pt x="12789" y="9390788"/>
                </a:lnTo>
                <a:lnTo>
                  <a:pt x="21836" y="9269355"/>
                </a:lnTo>
                <a:lnTo>
                  <a:pt x="40411" y="9269355"/>
                </a:lnTo>
                <a:lnTo>
                  <a:pt x="49939" y="9137803"/>
                </a:lnTo>
                <a:lnTo>
                  <a:pt x="69474" y="9137803"/>
                </a:lnTo>
                <a:lnTo>
                  <a:pt x="79480" y="9016371"/>
                </a:lnTo>
                <a:lnTo>
                  <a:pt x="99969" y="9016371"/>
                </a:lnTo>
                <a:lnTo>
                  <a:pt x="110451" y="8884819"/>
                </a:lnTo>
                <a:lnTo>
                  <a:pt x="131889" y="8884819"/>
                </a:lnTo>
                <a:lnTo>
                  <a:pt x="142844" y="8753267"/>
                </a:lnTo>
                <a:lnTo>
                  <a:pt x="153957" y="8753267"/>
                </a:lnTo>
                <a:lnTo>
                  <a:pt x="165226" y="8631834"/>
                </a:lnTo>
                <a:lnTo>
                  <a:pt x="188232" y="8631834"/>
                </a:lnTo>
                <a:lnTo>
                  <a:pt x="199970" y="8500282"/>
                </a:lnTo>
                <a:lnTo>
                  <a:pt x="223911" y="8500282"/>
                </a:lnTo>
                <a:lnTo>
                  <a:pt x="236114" y="8378850"/>
                </a:lnTo>
                <a:lnTo>
                  <a:pt x="260983" y="8378850"/>
                </a:lnTo>
                <a:lnTo>
                  <a:pt x="273649" y="8247298"/>
                </a:lnTo>
                <a:lnTo>
                  <a:pt x="299442" y="8247298"/>
                </a:lnTo>
                <a:lnTo>
                  <a:pt x="312568" y="8125865"/>
                </a:lnTo>
                <a:lnTo>
                  <a:pt x="339278" y="8125865"/>
                </a:lnTo>
                <a:lnTo>
                  <a:pt x="352861" y="7994313"/>
                </a:lnTo>
                <a:lnTo>
                  <a:pt x="380483" y="7994313"/>
                </a:lnTo>
                <a:lnTo>
                  <a:pt x="394521" y="7872880"/>
                </a:lnTo>
                <a:lnTo>
                  <a:pt x="408710" y="7872880"/>
                </a:lnTo>
                <a:lnTo>
                  <a:pt x="423049" y="7741328"/>
                </a:lnTo>
                <a:lnTo>
                  <a:pt x="452179" y="7741328"/>
                </a:lnTo>
                <a:lnTo>
                  <a:pt x="466968" y="7619896"/>
                </a:lnTo>
                <a:lnTo>
                  <a:pt x="496995" y="7619896"/>
                </a:lnTo>
                <a:lnTo>
                  <a:pt x="512232" y="7488344"/>
                </a:lnTo>
                <a:lnTo>
                  <a:pt x="543151" y="7488344"/>
                </a:lnTo>
                <a:lnTo>
                  <a:pt x="558832" y="7356792"/>
                </a:lnTo>
                <a:lnTo>
                  <a:pt x="590637" y="7356792"/>
                </a:lnTo>
                <a:lnTo>
                  <a:pt x="606760" y="7235359"/>
                </a:lnTo>
                <a:lnTo>
                  <a:pt x="639445" y="7235359"/>
                </a:lnTo>
                <a:lnTo>
                  <a:pt x="656007" y="7103807"/>
                </a:lnTo>
                <a:lnTo>
                  <a:pt x="689567" y="7103807"/>
                </a:lnTo>
                <a:lnTo>
                  <a:pt x="706566" y="6982375"/>
                </a:lnTo>
                <a:lnTo>
                  <a:pt x="740996" y="6982375"/>
                </a:lnTo>
                <a:lnTo>
                  <a:pt x="758427" y="6850823"/>
                </a:lnTo>
                <a:lnTo>
                  <a:pt x="793722" y="6850823"/>
                </a:lnTo>
                <a:lnTo>
                  <a:pt x="811584" y="6729390"/>
                </a:lnTo>
                <a:lnTo>
                  <a:pt x="847737" y="6729390"/>
                </a:lnTo>
                <a:lnTo>
                  <a:pt x="866027" y="6597838"/>
                </a:lnTo>
                <a:lnTo>
                  <a:pt x="903033" y="6597838"/>
                </a:lnTo>
                <a:lnTo>
                  <a:pt x="921748" y="6476405"/>
                </a:lnTo>
                <a:lnTo>
                  <a:pt x="959602" y="6476405"/>
                </a:lnTo>
                <a:lnTo>
                  <a:pt x="978739" y="6344853"/>
                </a:lnTo>
                <a:lnTo>
                  <a:pt x="1017435" y="6344853"/>
                </a:lnTo>
                <a:lnTo>
                  <a:pt x="1036992" y="6213301"/>
                </a:lnTo>
                <a:lnTo>
                  <a:pt x="1096498" y="6213301"/>
                </a:lnTo>
                <a:lnTo>
                  <a:pt x="1116611" y="6091869"/>
                </a:lnTo>
                <a:lnTo>
                  <a:pt x="1157250" y="6091869"/>
                </a:lnTo>
                <a:lnTo>
                  <a:pt x="1177775" y="5960317"/>
                </a:lnTo>
                <a:lnTo>
                  <a:pt x="1219238" y="5960317"/>
                </a:lnTo>
                <a:lnTo>
                  <a:pt x="1240174" y="5838884"/>
                </a:lnTo>
                <a:lnTo>
                  <a:pt x="1282454" y="5838884"/>
                </a:lnTo>
                <a:lnTo>
                  <a:pt x="1303798" y="5707332"/>
                </a:lnTo>
                <a:lnTo>
                  <a:pt x="1346891" y="5707332"/>
                </a:lnTo>
                <a:lnTo>
                  <a:pt x="1368640" y="5585900"/>
                </a:lnTo>
                <a:lnTo>
                  <a:pt x="1412540" y="5585900"/>
                </a:lnTo>
                <a:lnTo>
                  <a:pt x="1434691" y="5454348"/>
                </a:lnTo>
                <a:lnTo>
                  <a:pt x="1501943" y="5454348"/>
                </a:lnTo>
                <a:lnTo>
                  <a:pt x="1524626" y="5332915"/>
                </a:lnTo>
                <a:lnTo>
                  <a:pt x="1570387" y="5332915"/>
                </a:lnTo>
                <a:lnTo>
                  <a:pt x="1593466" y="5201363"/>
                </a:lnTo>
                <a:lnTo>
                  <a:pt x="1640016" y="5201363"/>
                </a:lnTo>
                <a:lnTo>
                  <a:pt x="1663488" y="5079930"/>
                </a:lnTo>
                <a:lnTo>
                  <a:pt x="1710821" y="5079930"/>
                </a:lnTo>
                <a:lnTo>
                  <a:pt x="1734683" y="4948378"/>
                </a:lnTo>
                <a:lnTo>
                  <a:pt x="1807043" y="4948378"/>
                </a:lnTo>
                <a:lnTo>
                  <a:pt x="1831420" y="4816826"/>
                </a:lnTo>
                <a:lnTo>
                  <a:pt x="1880560" y="4816826"/>
                </a:lnTo>
                <a:lnTo>
                  <a:pt x="1905321" y="4695394"/>
                </a:lnTo>
                <a:lnTo>
                  <a:pt x="1980367" y="4695394"/>
                </a:lnTo>
                <a:lnTo>
                  <a:pt x="2005636" y="4563842"/>
                </a:lnTo>
                <a:lnTo>
                  <a:pt x="2056551" y="4563842"/>
                </a:lnTo>
                <a:lnTo>
                  <a:pt x="2082197" y="4442409"/>
                </a:lnTo>
                <a:lnTo>
                  <a:pt x="2133864" y="4442409"/>
                </a:lnTo>
                <a:lnTo>
                  <a:pt x="2159885" y="4310857"/>
                </a:lnTo>
                <a:lnTo>
                  <a:pt x="2238690" y="4310857"/>
                </a:lnTo>
                <a:lnTo>
                  <a:pt x="2265206" y="4189425"/>
                </a:lnTo>
                <a:lnTo>
                  <a:pt x="2318606" y="4189425"/>
                </a:lnTo>
                <a:lnTo>
                  <a:pt x="2345489" y="4057873"/>
                </a:lnTo>
                <a:lnTo>
                  <a:pt x="2426871" y="4057873"/>
                </a:lnTo>
                <a:lnTo>
                  <a:pt x="2454242" y="3936440"/>
                </a:lnTo>
                <a:lnTo>
                  <a:pt x="2537076" y="3936440"/>
                </a:lnTo>
                <a:lnTo>
                  <a:pt x="2564928" y="3804888"/>
                </a:lnTo>
                <a:lnTo>
                  <a:pt x="2620990" y="3804888"/>
                </a:lnTo>
                <a:lnTo>
                  <a:pt x="2649200" y="3673336"/>
                </a:lnTo>
                <a:lnTo>
                  <a:pt x="2734540" y="3673336"/>
                </a:lnTo>
                <a:lnTo>
                  <a:pt x="2763222" y="3551903"/>
                </a:lnTo>
                <a:lnTo>
                  <a:pt x="2820940" y="3551903"/>
                </a:lnTo>
                <a:lnTo>
                  <a:pt x="2849974" y="3420351"/>
                </a:lnTo>
                <a:lnTo>
                  <a:pt x="2937775" y="3420351"/>
                </a:lnTo>
                <a:lnTo>
                  <a:pt x="2967274" y="3298919"/>
                </a:lnTo>
                <a:lnTo>
                  <a:pt x="3056461" y="3298919"/>
                </a:lnTo>
                <a:lnTo>
                  <a:pt x="3086419" y="3167367"/>
                </a:lnTo>
                <a:lnTo>
                  <a:pt x="3176977" y="3167367"/>
                </a:lnTo>
                <a:lnTo>
                  <a:pt x="3207390" y="3045934"/>
                </a:lnTo>
                <a:lnTo>
                  <a:pt x="3299304" y="3045934"/>
                </a:lnTo>
                <a:lnTo>
                  <a:pt x="3330167" y="2914382"/>
                </a:lnTo>
                <a:lnTo>
                  <a:pt x="3423423" y="2914382"/>
                </a:lnTo>
                <a:lnTo>
                  <a:pt x="3454730" y="2792950"/>
                </a:lnTo>
                <a:lnTo>
                  <a:pt x="3549313" y="2792950"/>
                </a:lnTo>
                <a:lnTo>
                  <a:pt x="3581060" y="2661398"/>
                </a:lnTo>
                <a:lnTo>
                  <a:pt x="3676956" y="2661398"/>
                </a:lnTo>
                <a:lnTo>
                  <a:pt x="3709138" y="2539965"/>
                </a:lnTo>
                <a:lnTo>
                  <a:pt x="3806331" y="2539965"/>
                </a:lnTo>
                <a:lnTo>
                  <a:pt x="3838943" y="2408413"/>
                </a:lnTo>
                <a:lnTo>
                  <a:pt x="3937419" y="2408413"/>
                </a:lnTo>
                <a:lnTo>
                  <a:pt x="3970456" y="2276861"/>
                </a:lnTo>
                <a:lnTo>
                  <a:pt x="4070200" y="2276861"/>
                </a:lnTo>
                <a:lnTo>
                  <a:pt x="4103657" y="2155428"/>
                </a:lnTo>
                <a:lnTo>
                  <a:pt x="4204655" y="2155428"/>
                </a:lnTo>
                <a:lnTo>
                  <a:pt x="4238528" y="2023876"/>
                </a:lnTo>
                <a:lnTo>
                  <a:pt x="4375047" y="2023876"/>
                </a:lnTo>
                <a:lnTo>
                  <a:pt x="4409432" y="1902444"/>
                </a:lnTo>
                <a:lnTo>
                  <a:pt x="4513195" y="1902444"/>
                </a:lnTo>
                <a:lnTo>
                  <a:pt x="4547985" y="1770892"/>
                </a:lnTo>
                <a:lnTo>
                  <a:pt x="4688143" y="1770892"/>
                </a:lnTo>
                <a:lnTo>
                  <a:pt x="4723431" y="1649459"/>
                </a:lnTo>
                <a:lnTo>
                  <a:pt x="4829886" y="1649459"/>
                </a:lnTo>
                <a:lnTo>
                  <a:pt x="4865567" y="1517907"/>
                </a:lnTo>
                <a:lnTo>
                  <a:pt x="5009264" y="1517907"/>
                </a:lnTo>
                <a:lnTo>
                  <a:pt x="5045430" y="1396475"/>
                </a:lnTo>
                <a:lnTo>
                  <a:pt x="5191050" y="1396475"/>
                </a:lnTo>
                <a:lnTo>
                  <a:pt x="5227693" y="1264923"/>
                </a:lnTo>
                <a:lnTo>
                  <a:pt x="5375206" y="1264923"/>
                </a:lnTo>
                <a:lnTo>
                  <a:pt x="5412318" y="1133371"/>
                </a:lnTo>
                <a:lnTo>
                  <a:pt x="5561693" y="1133371"/>
                </a:lnTo>
                <a:lnTo>
                  <a:pt x="5599267" y="1011938"/>
                </a:lnTo>
                <a:lnTo>
                  <a:pt x="5750473" y="1011938"/>
                </a:lnTo>
                <a:lnTo>
                  <a:pt x="5788501" y="880386"/>
                </a:lnTo>
                <a:lnTo>
                  <a:pt x="5941508" y="880386"/>
                </a:lnTo>
                <a:lnTo>
                  <a:pt x="5979982" y="758953"/>
                </a:lnTo>
                <a:lnTo>
                  <a:pt x="6173672" y="758953"/>
                </a:lnTo>
                <a:lnTo>
                  <a:pt x="6212671" y="627401"/>
                </a:lnTo>
                <a:lnTo>
                  <a:pt x="6369532" y="627401"/>
                </a:lnTo>
                <a:lnTo>
                  <a:pt x="6408961" y="505969"/>
                </a:lnTo>
                <a:lnTo>
                  <a:pt x="6607374" y="505969"/>
                </a:lnTo>
                <a:lnTo>
                  <a:pt x="6647308" y="374417"/>
                </a:lnTo>
                <a:lnTo>
                  <a:pt x="6848220" y="374417"/>
                </a:lnTo>
                <a:lnTo>
                  <a:pt x="6888649" y="252984"/>
                </a:lnTo>
                <a:lnTo>
                  <a:pt x="7092004" y="252984"/>
                </a:lnTo>
                <a:lnTo>
                  <a:pt x="7132915" y="121432"/>
                </a:lnTo>
                <a:lnTo>
                  <a:pt x="7380042" y="121432"/>
                </a:lnTo>
                <a:lnTo>
                  <a:pt x="7421503" y="0"/>
                </a:lnTo>
                <a:lnTo>
                  <a:pt x="7484536" y="0"/>
                </a:lnTo>
                <a:lnTo>
                  <a:pt x="7484536" y="9451504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9865468" y="2470943"/>
            <a:ext cx="5935661" cy="593566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12416790" cy="1248410"/>
          </a:xfrm>
          <a:custGeom>
            <a:avLst/>
            <a:gdLst/>
            <a:ahLst/>
            <a:cxnLst/>
            <a:rect l="l" t="t" r="r" b="b"/>
            <a:pathLst>
              <a:path w="12416790" h="1248410">
                <a:moveTo>
                  <a:pt x="11717127" y="1248144"/>
                </a:moveTo>
                <a:lnTo>
                  <a:pt x="0" y="1248144"/>
                </a:lnTo>
                <a:lnTo>
                  <a:pt x="0" y="0"/>
                </a:lnTo>
                <a:lnTo>
                  <a:pt x="12416591" y="0"/>
                </a:lnTo>
                <a:lnTo>
                  <a:pt x="11717127" y="1248144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0" y="1352920"/>
            <a:ext cx="5377815" cy="331470"/>
          </a:xfrm>
          <a:custGeom>
            <a:avLst/>
            <a:gdLst/>
            <a:ahLst/>
            <a:cxnLst/>
            <a:rect l="l" t="t" r="r" b="b"/>
            <a:pathLst>
              <a:path w="5377815" h="331469">
                <a:moveTo>
                  <a:pt x="5048172" y="330915"/>
                </a:moveTo>
                <a:lnTo>
                  <a:pt x="0" y="330915"/>
                </a:lnTo>
                <a:lnTo>
                  <a:pt x="0" y="0"/>
                </a:lnTo>
                <a:lnTo>
                  <a:pt x="5377519" y="0"/>
                </a:lnTo>
                <a:lnTo>
                  <a:pt x="5048172" y="330915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6963126" y="9787683"/>
            <a:ext cx="11325225" cy="336550"/>
          </a:xfrm>
          <a:custGeom>
            <a:avLst/>
            <a:gdLst/>
            <a:ahLst/>
            <a:cxnLst/>
            <a:rect l="l" t="t" r="r" b="b"/>
            <a:pathLst>
              <a:path w="11325225" h="336550">
                <a:moveTo>
                  <a:pt x="11324872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11324872" y="0"/>
                </a:lnTo>
                <a:lnTo>
                  <a:pt x="11324872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4140764" y="201992"/>
            <a:ext cx="382905" cy="381000"/>
          </a:xfrm>
          <a:custGeom>
            <a:avLst/>
            <a:gdLst/>
            <a:ahLst/>
            <a:cxnLst/>
            <a:rect l="l" t="t" r="r" b="b"/>
            <a:pathLst>
              <a:path w="382904" h="381000">
                <a:moveTo>
                  <a:pt x="174858" y="380830"/>
                </a:moveTo>
                <a:lnTo>
                  <a:pt x="111399" y="365021"/>
                </a:lnTo>
                <a:lnTo>
                  <a:pt x="56549" y="328153"/>
                </a:lnTo>
                <a:lnTo>
                  <a:pt x="17133" y="270224"/>
                </a:lnTo>
                <a:lnTo>
                  <a:pt x="5353" y="233362"/>
                </a:lnTo>
                <a:lnTo>
                  <a:pt x="0" y="191236"/>
                </a:lnTo>
                <a:lnTo>
                  <a:pt x="240" y="181844"/>
                </a:lnTo>
                <a:lnTo>
                  <a:pt x="8281" y="135747"/>
                </a:lnTo>
                <a:lnTo>
                  <a:pt x="27267" y="92977"/>
                </a:lnTo>
                <a:lnTo>
                  <a:pt x="56076" y="56075"/>
                </a:lnTo>
                <a:lnTo>
                  <a:pt x="92978" y="27266"/>
                </a:lnTo>
                <a:lnTo>
                  <a:pt x="135748" y="8281"/>
                </a:lnTo>
                <a:lnTo>
                  <a:pt x="181846" y="239"/>
                </a:lnTo>
                <a:lnTo>
                  <a:pt x="191237" y="0"/>
                </a:lnTo>
                <a:lnTo>
                  <a:pt x="200629" y="239"/>
                </a:lnTo>
                <a:lnTo>
                  <a:pt x="246727" y="8281"/>
                </a:lnTo>
                <a:lnTo>
                  <a:pt x="289497" y="27266"/>
                </a:lnTo>
                <a:lnTo>
                  <a:pt x="326399" y="56076"/>
                </a:lnTo>
                <a:lnTo>
                  <a:pt x="336880" y="67517"/>
                </a:lnTo>
                <a:lnTo>
                  <a:pt x="113153" y="67517"/>
                </a:lnTo>
                <a:lnTo>
                  <a:pt x="89555" y="76071"/>
                </a:lnTo>
                <a:lnTo>
                  <a:pt x="72652" y="93904"/>
                </a:lnTo>
                <a:lnTo>
                  <a:pt x="66810" y="119745"/>
                </a:lnTo>
                <a:lnTo>
                  <a:pt x="69103" y="163020"/>
                </a:lnTo>
                <a:lnTo>
                  <a:pt x="81902" y="203773"/>
                </a:lnTo>
                <a:lnTo>
                  <a:pt x="103719" y="240442"/>
                </a:lnTo>
                <a:lnTo>
                  <a:pt x="133065" y="271468"/>
                </a:lnTo>
                <a:lnTo>
                  <a:pt x="168452" y="295287"/>
                </a:lnTo>
                <a:lnTo>
                  <a:pt x="208390" y="310340"/>
                </a:lnTo>
                <a:lnTo>
                  <a:pt x="251392" y="315063"/>
                </a:lnTo>
                <a:lnTo>
                  <a:pt x="336898" y="315063"/>
                </a:lnTo>
                <a:lnTo>
                  <a:pt x="325901" y="328175"/>
                </a:lnTo>
                <a:lnTo>
                  <a:pt x="299966" y="349240"/>
                </a:lnTo>
                <a:lnTo>
                  <a:pt x="271029" y="365037"/>
                </a:lnTo>
                <a:lnTo>
                  <a:pt x="239943" y="375567"/>
                </a:lnTo>
                <a:lnTo>
                  <a:pt x="207645" y="380827"/>
                </a:lnTo>
                <a:lnTo>
                  <a:pt x="174858" y="380830"/>
                </a:lnTo>
                <a:close/>
              </a:path>
              <a:path w="382904" h="381000">
                <a:moveTo>
                  <a:pt x="211518" y="249669"/>
                </a:moveTo>
                <a:lnTo>
                  <a:pt x="173404" y="228920"/>
                </a:lnTo>
                <a:lnTo>
                  <a:pt x="144352" y="196414"/>
                </a:lnTo>
                <a:lnTo>
                  <a:pt x="131931" y="170125"/>
                </a:lnTo>
                <a:lnTo>
                  <a:pt x="138896" y="167784"/>
                </a:lnTo>
                <a:lnTo>
                  <a:pt x="146727" y="164280"/>
                </a:lnTo>
                <a:lnTo>
                  <a:pt x="153172" y="159439"/>
                </a:lnTo>
                <a:lnTo>
                  <a:pt x="155980" y="153086"/>
                </a:lnTo>
                <a:lnTo>
                  <a:pt x="143108" y="71868"/>
                </a:lnTo>
                <a:lnTo>
                  <a:pt x="141631" y="70213"/>
                </a:lnTo>
                <a:lnTo>
                  <a:pt x="139085" y="69511"/>
                </a:lnTo>
                <a:lnTo>
                  <a:pt x="113153" y="67517"/>
                </a:lnTo>
                <a:lnTo>
                  <a:pt x="336880" y="67517"/>
                </a:lnTo>
                <a:lnTo>
                  <a:pt x="359832" y="101131"/>
                </a:lnTo>
                <a:lnTo>
                  <a:pt x="376700" y="144779"/>
                </a:lnTo>
                <a:lnTo>
                  <a:pt x="382475" y="191238"/>
                </a:lnTo>
                <a:lnTo>
                  <a:pt x="378113" y="225597"/>
                </a:lnTo>
                <a:lnTo>
                  <a:pt x="228485" y="225597"/>
                </a:lnTo>
                <a:lnTo>
                  <a:pt x="222151" y="228371"/>
                </a:lnTo>
                <a:lnTo>
                  <a:pt x="217355" y="234747"/>
                </a:lnTo>
                <a:lnTo>
                  <a:pt x="213882" y="242566"/>
                </a:lnTo>
                <a:lnTo>
                  <a:pt x="211518" y="249669"/>
                </a:lnTo>
                <a:close/>
              </a:path>
              <a:path w="382904" h="381000">
                <a:moveTo>
                  <a:pt x="336898" y="315063"/>
                </a:moveTo>
                <a:lnTo>
                  <a:pt x="251392" y="315063"/>
                </a:lnTo>
                <a:lnTo>
                  <a:pt x="278930" y="312102"/>
                </a:lnTo>
                <a:lnTo>
                  <a:pt x="301227" y="297975"/>
                </a:lnTo>
                <a:lnTo>
                  <a:pt x="314218" y="275576"/>
                </a:lnTo>
                <a:lnTo>
                  <a:pt x="313843" y="247801"/>
                </a:lnTo>
                <a:lnTo>
                  <a:pt x="312546" y="244366"/>
                </a:lnTo>
                <a:lnTo>
                  <a:pt x="311737" y="238430"/>
                </a:lnTo>
                <a:lnTo>
                  <a:pt x="307097" y="238053"/>
                </a:lnTo>
                <a:lnTo>
                  <a:pt x="228485" y="225597"/>
                </a:lnTo>
                <a:lnTo>
                  <a:pt x="378113" y="225597"/>
                </a:lnTo>
                <a:lnTo>
                  <a:pt x="377123" y="233374"/>
                </a:lnTo>
                <a:lnTo>
                  <a:pt x="365338" y="270243"/>
                </a:lnTo>
                <a:lnTo>
                  <a:pt x="347978" y="301843"/>
                </a:lnTo>
                <a:lnTo>
                  <a:pt x="336898" y="315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k object 23"/>
          <p:cNvSpPr/>
          <p:nvPr/>
        </p:nvSpPr>
        <p:spPr>
          <a:xfrm>
            <a:off x="4260532" y="837360"/>
            <a:ext cx="143510" cy="53340"/>
          </a:xfrm>
          <a:custGeom>
            <a:avLst/>
            <a:gdLst/>
            <a:ahLst/>
            <a:cxnLst/>
            <a:rect l="l" t="t" r="r" b="b"/>
            <a:pathLst>
              <a:path w="143510" h="53340">
                <a:moveTo>
                  <a:pt x="74039" y="53347"/>
                </a:moveTo>
                <a:lnTo>
                  <a:pt x="68899" y="53347"/>
                </a:lnTo>
                <a:lnTo>
                  <a:pt x="66606" y="52551"/>
                </a:lnTo>
                <a:lnTo>
                  <a:pt x="0" y="0"/>
                </a:lnTo>
                <a:lnTo>
                  <a:pt x="143066" y="0"/>
                </a:lnTo>
                <a:lnTo>
                  <a:pt x="132747" y="8026"/>
                </a:lnTo>
                <a:lnTo>
                  <a:pt x="76332" y="52551"/>
                </a:lnTo>
                <a:lnTo>
                  <a:pt x="74039" y="533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bk object 24"/>
          <p:cNvSpPr/>
          <p:nvPr/>
        </p:nvSpPr>
        <p:spPr>
          <a:xfrm>
            <a:off x="4239511" y="849080"/>
            <a:ext cx="185420" cy="111125"/>
          </a:xfrm>
          <a:custGeom>
            <a:avLst/>
            <a:gdLst/>
            <a:ahLst/>
            <a:cxnLst/>
            <a:rect l="l" t="t" r="r" b="b"/>
            <a:pathLst>
              <a:path w="185420" h="111125">
                <a:moveTo>
                  <a:pt x="176956" y="110833"/>
                </a:moveTo>
                <a:lnTo>
                  <a:pt x="8023" y="110833"/>
                </a:lnTo>
                <a:lnTo>
                  <a:pt x="5412" y="109750"/>
                </a:lnTo>
                <a:lnTo>
                  <a:pt x="1085" y="105423"/>
                </a:lnTo>
                <a:lnTo>
                  <a:pt x="2" y="102811"/>
                </a:lnTo>
                <a:lnTo>
                  <a:pt x="0" y="0"/>
                </a:lnTo>
                <a:lnTo>
                  <a:pt x="71851" y="56691"/>
                </a:lnTo>
                <a:lnTo>
                  <a:pt x="77885" y="61515"/>
                </a:lnTo>
                <a:lnTo>
                  <a:pt x="84776" y="63936"/>
                </a:lnTo>
                <a:lnTo>
                  <a:pt x="184978" y="63953"/>
                </a:lnTo>
                <a:lnTo>
                  <a:pt x="184978" y="102811"/>
                </a:lnTo>
                <a:lnTo>
                  <a:pt x="183895" y="105423"/>
                </a:lnTo>
                <a:lnTo>
                  <a:pt x="179568" y="109750"/>
                </a:lnTo>
                <a:lnTo>
                  <a:pt x="176956" y="110833"/>
                </a:lnTo>
                <a:close/>
              </a:path>
              <a:path w="185420" h="111125">
                <a:moveTo>
                  <a:pt x="184978" y="63953"/>
                </a:moveTo>
                <a:lnTo>
                  <a:pt x="92490" y="63953"/>
                </a:lnTo>
                <a:lnTo>
                  <a:pt x="100215" y="63936"/>
                </a:lnTo>
                <a:lnTo>
                  <a:pt x="107094" y="61515"/>
                </a:lnTo>
                <a:lnTo>
                  <a:pt x="113128" y="56691"/>
                </a:lnTo>
                <a:lnTo>
                  <a:pt x="184980" y="0"/>
                </a:lnTo>
                <a:lnTo>
                  <a:pt x="184978" y="639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bk object 25"/>
          <p:cNvSpPr/>
          <p:nvPr/>
        </p:nvSpPr>
        <p:spPr>
          <a:xfrm>
            <a:off x="4140906" y="707542"/>
            <a:ext cx="382270" cy="382270"/>
          </a:xfrm>
          <a:custGeom>
            <a:avLst/>
            <a:gdLst/>
            <a:ahLst/>
            <a:cxnLst/>
            <a:rect l="l" t="t" r="r" b="b"/>
            <a:pathLst>
              <a:path w="382270" h="382269">
                <a:moveTo>
                  <a:pt x="191095" y="382190"/>
                </a:moveTo>
                <a:lnTo>
                  <a:pt x="144651" y="376462"/>
                </a:lnTo>
                <a:lnTo>
                  <a:pt x="101012" y="359628"/>
                </a:lnTo>
                <a:lnTo>
                  <a:pt x="62771" y="332696"/>
                </a:lnTo>
                <a:lnTo>
                  <a:pt x="32205" y="297262"/>
                </a:lnTo>
                <a:lnTo>
                  <a:pt x="11165" y="255463"/>
                </a:lnTo>
                <a:lnTo>
                  <a:pt x="917" y="209826"/>
                </a:lnTo>
                <a:lnTo>
                  <a:pt x="0" y="191095"/>
                </a:lnTo>
                <a:lnTo>
                  <a:pt x="229" y="181707"/>
                </a:lnTo>
                <a:lnTo>
                  <a:pt x="8226" y="135622"/>
                </a:lnTo>
                <a:lnTo>
                  <a:pt x="27180" y="92861"/>
                </a:lnTo>
                <a:lnTo>
                  <a:pt x="55970" y="55970"/>
                </a:lnTo>
                <a:lnTo>
                  <a:pt x="92861" y="27180"/>
                </a:lnTo>
                <a:lnTo>
                  <a:pt x="135622" y="8226"/>
                </a:lnTo>
                <a:lnTo>
                  <a:pt x="181707" y="229"/>
                </a:lnTo>
                <a:lnTo>
                  <a:pt x="191095" y="0"/>
                </a:lnTo>
                <a:lnTo>
                  <a:pt x="200482" y="232"/>
                </a:lnTo>
                <a:lnTo>
                  <a:pt x="246560" y="8241"/>
                </a:lnTo>
                <a:lnTo>
                  <a:pt x="289313" y="27201"/>
                </a:lnTo>
                <a:lnTo>
                  <a:pt x="326199" y="55990"/>
                </a:lnTo>
                <a:lnTo>
                  <a:pt x="354989" y="92876"/>
                </a:lnTo>
                <a:lnTo>
                  <a:pt x="362887" y="107540"/>
                </a:lnTo>
                <a:lnTo>
                  <a:pt x="105273" y="107540"/>
                </a:lnTo>
                <a:lnTo>
                  <a:pt x="101029" y="108400"/>
                </a:lnTo>
                <a:lnTo>
                  <a:pt x="76438" y="245704"/>
                </a:lnTo>
                <a:lnTo>
                  <a:pt x="77282" y="249952"/>
                </a:lnTo>
                <a:lnTo>
                  <a:pt x="105273" y="274650"/>
                </a:lnTo>
                <a:lnTo>
                  <a:pt x="362913" y="274650"/>
                </a:lnTo>
                <a:lnTo>
                  <a:pt x="359628" y="281178"/>
                </a:lnTo>
                <a:lnTo>
                  <a:pt x="332696" y="319419"/>
                </a:lnTo>
                <a:lnTo>
                  <a:pt x="297262" y="349985"/>
                </a:lnTo>
                <a:lnTo>
                  <a:pt x="255463" y="371024"/>
                </a:lnTo>
                <a:lnTo>
                  <a:pt x="209826" y="381272"/>
                </a:lnTo>
                <a:lnTo>
                  <a:pt x="200483" y="381961"/>
                </a:lnTo>
                <a:lnTo>
                  <a:pt x="191095" y="382190"/>
                </a:lnTo>
                <a:close/>
              </a:path>
              <a:path w="382270" h="382269">
                <a:moveTo>
                  <a:pt x="362913" y="274650"/>
                </a:moveTo>
                <a:lnTo>
                  <a:pt x="276916" y="274650"/>
                </a:lnTo>
                <a:lnTo>
                  <a:pt x="281161" y="273790"/>
                </a:lnTo>
                <a:lnTo>
                  <a:pt x="289309" y="270387"/>
                </a:lnTo>
                <a:lnTo>
                  <a:pt x="305751" y="245704"/>
                </a:lnTo>
                <a:lnTo>
                  <a:pt x="305751" y="136485"/>
                </a:lnTo>
                <a:lnTo>
                  <a:pt x="276916" y="107540"/>
                </a:lnTo>
                <a:lnTo>
                  <a:pt x="362887" y="107540"/>
                </a:lnTo>
                <a:lnTo>
                  <a:pt x="376448" y="144657"/>
                </a:lnTo>
                <a:lnTo>
                  <a:pt x="382190" y="191095"/>
                </a:lnTo>
                <a:lnTo>
                  <a:pt x="381961" y="200483"/>
                </a:lnTo>
                <a:lnTo>
                  <a:pt x="373964" y="246567"/>
                </a:lnTo>
                <a:lnTo>
                  <a:pt x="363839" y="272809"/>
                </a:lnTo>
                <a:lnTo>
                  <a:pt x="362913" y="2746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bk object 26"/>
          <p:cNvSpPr/>
          <p:nvPr/>
        </p:nvSpPr>
        <p:spPr>
          <a:xfrm>
            <a:off x="8030574" y="429056"/>
            <a:ext cx="382905" cy="382905"/>
          </a:xfrm>
          <a:custGeom>
            <a:avLst/>
            <a:gdLst/>
            <a:ahLst/>
            <a:cxnLst/>
            <a:rect l="l" t="t" r="r" b="b"/>
            <a:pathLst>
              <a:path w="382904" h="382905">
                <a:moveTo>
                  <a:pt x="191244" y="382488"/>
                </a:moveTo>
                <a:lnTo>
                  <a:pt x="147393" y="377437"/>
                </a:lnTo>
                <a:lnTo>
                  <a:pt x="107139" y="363050"/>
                </a:lnTo>
                <a:lnTo>
                  <a:pt x="71630" y="340474"/>
                </a:lnTo>
                <a:lnTo>
                  <a:pt x="42014" y="310857"/>
                </a:lnTo>
                <a:lnTo>
                  <a:pt x="19438" y="275348"/>
                </a:lnTo>
                <a:lnTo>
                  <a:pt x="5050" y="235094"/>
                </a:lnTo>
                <a:lnTo>
                  <a:pt x="0" y="191244"/>
                </a:lnTo>
                <a:lnTo>
                  <a:pt x="5050" y="147393"/>
                </a:lnTo>
                <a:lnTo>
                  <a:pt x="19438" y="107139"/>
                </a:lnTo>
                <a:lnTo>
                  <a:pt x="42014" y="71630"/>
                </a:lnTo>
                <a:lnTo>
                  <a:pt x="71630" y="42014"/>
                </a:lnTo>
                <a:lnTo>
                  <a:pt x="107139" y="19438"/>
                </a:lnTo>
                <a:lnTo>
                  <a:pt x="147393" y="5050"/>
                </a:lnTo>
                <a:lnTo>
                  <a:pt x="191244" y="0"/>
                </a:lnTo>
                <a:lnTo>
                  <a:pt x="235094" y="5050"/>
                </a:lnTo>
                <a:lnTo>
                  <a:pt x="275348" y="19438"/>
                </a:lnTo>
                <a:lnTo>
                  <a:pt x="310857" y="42014"/>
                </a:lnTo>
                <a:lnTo>
                  <a:pt x="340474" y="71630"/>
                </a:lnTo>
                <a:lnTo>
                  <a:pt x="351674" y="89247"/>
                </a:lnTo>
                <a:lnTo>
                  <a:pt x="191244" y="89247"/>
                </a:lnTo>
                <a:lnTo>
                  <a:pt x="174527" y="90617"/>
                </a:lnTo>
                <a:lnTo>
                  <a:pt x="131524" y="111131"/>
                </a:lnTo>
                <a:lnTo>
                  <a:pt x="108090" y="154617"/>
                </a:lnTo>
                <a:lnTo>
                  <a:pt x="106387" y="173336"/>
                </a:lnTo>
                <a:lnTo>
                  <a:pt x="108344" y="188892"/>
                </a:lnTo>
                <a:lnTo>
                  <a:pt x="130178" y="234897"/>
                </a:lnTo>
                <a:lnTo>
                  <a:pt x="160492" y="273866"/>
                </a:lnTo>
                <a:lnTo>
                  <a:pt x="191244" y="293240"/>
                </a:lnTo>
                <a:lnTo>
                  <a:pt x="351674" y="293240"/>
                </a:lnTo>
                <a:lnTo>
                  <a:pt x="340474" y="310857"/>
                </a:lnTo>
                <a:lnTo>
                  <a:pt x="310857" y="340474"/>
                </a:lnTo>
                <a:lnTo>
                  <a:pt x="275348" y="363050"/>
                </a:lnTo>
                <a:lnTo>
                  <a:pt x="235094" y="377437"/>
                </a:lnTo>
                <a:lnTo>
                  <a:pt x="191244" y="382488"/>
                </a:lnTo>
                <a:close/>
              </a:path>
              <a:path w="382904" h="382905">
                <a:moveTo>
                  <a:pt x="351674" y="293240"/>
                </a:moveTo>
                <a:lnTo>
                  <a:pt x="191244" y="293240"/>
                </a:lnTo>
                <a:lnTo>
                  <a:pt x="202888" y="290858"/>
                </a:lnTo>
                <a:lnTo>
                  <a:pt x="213043" y="283711"/>
                </a:lnTo>
                <a:lnTo>
                  <a:pt x="242305" y="249041"/>
                </a:lnTo>
                <a:lnTo>
                  <a:pt x="268899" y="204671"/>
                </a:lnTo>
                <a:lnTo>
                  <a:pt x="276100" y="173336"/>
                </a:lnTo>
                <a:lnTo>
                  <a:pt x="274396" y="154617"/>
                </a:lnTo>
                <a:lnTo>
                  <a:pt x="250963" y="111131"/>
                </a:lnTo>
                <a:lnTo>
                  <a:pt x="207961" y="90617"/>
                </a:lnTo>
                <a:lnTo>
                  <a:pt x="191244" y="89247"/>
                </a:lnTo>
                <a:lnTo>
                  <a:pt x="351674" y="89247"/>
                </a:lnTo>
                <a:lnTo>
                  <a:pt x="363050" y="107139"/>
                </a:lnTo>
                <a:lnTo>
                  <a:pt x="377437" y="147393"/>
                </a:lnTo>
                <a:lnTo>
                  <a:pt x="382488" y="191244"/>
                </a:lnTo>
                <a:lnTo>
                  <a:pt x="377437" y="235094"/>
                </a:lnTo>
                <a:lnTo>
                  <a:pt x="363050" y="275348"/>
                </a:lnTo>
                <a:lnTo>
                  <a:pt x="351674" y="293240"/>
                </a:lnTo>
                <a:close/>
              </a:path>
              <a:path w="382904" h="382905">
                <a:moveTo>
                  <a:pt x="191244" y="205925"/>
                </a:moveTo>
                <a:lnTo>
                  <a:pt x="174729" y="202591"/>
                </a:lnTo>
                <a:lnTo>
                  <a:pt x="161242" y="193498"/>
                </a:lnTo>
                <a:lnTo>
                  <a:pt x="152150" y="180012"/>
                </a:lnTo>
                <a:lnTo>
                  <a:pt x="148815" y="163497"/>
                </a:lnTo>
                <a:lnTo>
                  <a:pt x="152150" y="146982"/>
                </a:lnTo>
                <a:lnTo>
                  <a:pt x="161242" y="133495"/>
                </a:lnTo>
                <a:lnTo>
                  <a:pt x="174729" y="124403"/>
                </a:lnTo>
                <a:lnTo>
                  <a:pt x="191244" y="121069"/>
                </a:lnTo>
                <a:lnTo>
                  <a:pt x="207759" y="124403"/>
                </a:lnTo>
                <a:lnTo>
                  <a:pt x="221245" y="133495"/>
                </a:lnTo>
                <a:lnTo>
                  <a:pt x="227169" y="142283"/>
                </a:lnTo>
                <a:lnTo>
                  <a:pt x="191244" y="142283"/>
                </a:lnTo>
                <a:lnTo>
                  <a:pt x="182986" y="143950"/>
                </a:lnTo>
                <a:lnTo>
                  <a:pt x="176243" y="148496"/>
                </a:lnTo>
                <a:lnTo>
                  <a:pt x="171697" y="155239"/>
                </a:lnTo>
                <a:lnTo>
                  <a:pt x="170030" y="163497"/>
                </a:lnTo>
                <a:lnTo>
                  <a:pt x="171697" y="171754"/>
                </a:lnTo>
                <a:lnTo>
                  <a:pt x="176243" y="178497"/>
                </a:lnTo>
                <a:lnTo>
                  <a:pt x="182986" y="183044"/>
                </a:lnTo>
                <a:lnTo>
                  <a:pt x="191244" y="184711"/>
                </a:lnTo>
                <a:lnTo>
                  <a:pt x="227169" y="184711"/>
                </a:lnTo>
                <a:lnTo>
                  <a:pt x="221245" y="193498"/>
                </a:lnTo>
                <a:lnTo>
                  <a:pt x="207759" y="202591"/>
                </a:lnTo>
                <a:lnTo>
                  <a:pt x="191244" y="205925"/>
                </a:lnTo>
                <a:close/>
              </a:path>
              <a:path w="382904" h="382905">
                <a:moveTo>
                  <a:pt x="227169" y="184711"/>
                </a:moveTo>
                <a:lnTo>
                  <a:pt x="191244" y="184711"/>
                </a:lnTo>
                <a:lnTo>
                  <a:pt x="199501" y="183044"/>
                </a:lnTo>
                <a:lnTo>
                  <a:pt x="206244" y="178497"/>
                </a:lnTo>
                <a:lnTo>
                  <a:pt x="210791" y="171754"/>
                </a:lnTo>
                <a:lnTo>
                  <a:pt x="212458" y="163497"/>
                </a:lnTo>
                <a:lnTo>
                  <a:pt x="210791" y="155239"/>
                </a:lnTo>
                <a:lnTo>
                  <a:pt x="206244" y="148496"/>
                </a:lnTo>
                <a:lnTo>
                  <a:pt x="199501" y="143950"/>
                </a:lnTo>
                <a:lnTo>
                  <a:pt x="191244" y="142283"/>
                </a:lnTo>
                <a:lnTo>
                  <a:pt x="227169" y="142283"/>
                </a:lnTo>
                <a:lnTo>
                  <a:pt x="230338" y="146982"/>
                </a:lnTo>
                <a:lnTo>
                  <a:pt x="233672" y="163497"/>
                </a:lnTo>
                <a:lnTo>
                  <a:pt x="230338" y="180012"/>
                </a:lnTo>
                <a:lnTo>
                  <a:pt x="227169" y="1847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297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600" b="1" i="0">
                <a:solidFill>
                  <a:srgbClr val="0057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600" b="1" i="0">
                <a:solidFill>
                  <a:srgbClr val="0057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600" b="1" i="0">
                <a:solidFill>
                  <a:srgbClr val="0057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82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 u="heavy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850" b="1" i="1">
                <a:solidFill>
                  <a:srgbClr val="0057B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606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13866083" y="4266127"/>
            <a:ext cx="2700655" cy="6021070"/>
          </a:xfrm>
          <a:custGeom>
            <a:avLst/>
            <a:gdLst/>
            <a:ahLst/>
            <a:cxnLst/>
            <a:rect l="l" t="t" r="r" b="b"/>
            <a:pathLst>
              <a:path w="2700655" h="6021070">
                <a:moveTo>
                  <a:pt x="2700636" y="6020872"/>
                </a:moveTo>
                <a:lnTo>
                  <a:pt x="0" y="6020872"/>
                </a:lnTo>
                <a:lnTo>
                  <a:pt x="101" y="1315223"/>
                </a:lnTo>
                <a:lnTo>
                  <a:pt x="1512" y="1266565"/>
                </a:lnTo>
                <a:lnTo>
                  <a:pt x="4789" y="1215087"/>
                </a:lnTo>
                <a:lnTo>
                  <a:pt x="9796" y="1164393"/>
                </a:lnTo>
                <a:lnTo>
                  <a:pt x="16503" y="1114503"/>
                </a:lnTo>
                <a:lnTo>
                  <a:pt x="24879" y="1065435"/>
                </a:lnTo>
                <a:lnTo>
                  <a:pt x="34895" y="1017209"/>
                </a:lnTo>
                <a:lnTo>
                  <a:pt x="46518" y="969845"/>
                </a:lnTo>
                <a:lnTo>
                  <a:pt x="59719" y="923363"/>
                </a:lnTo>
                <a:lnTo>
                  <a:pt x="74467" y="877780"/>
                </a:lnTo>
                <a:lnTo>
                  <a:pt x="90732" y="833118"/>
                </a:lnTo>
                <a:lnTo>
                  <a:pt x="108482" y="789396"/>
                </a:lnTo>
                <a:lnTo>
                  <a:pt x="127688" y="746632"/>
                </a:lnTo>
                <a:lnTo>
                  <a:pt x="148318" y="704846"/>
                </a:lnTo>
                <a:lnTo>
                  <a:pt x="170342" y="664058"/>
                </a:lnTo>
                <a:lnTo>
                  <a:pt x="193730" y="624288"/>
                </a:lnTo>
                <a:lnTo>
                  <a:pt x="218451" y="585553"/>
                </a:lnTo>
                <a:lnTo>
                  <a:pt x="244474" y="547875"/>
                </a:lnTo>
                <a:lnTo>
                  <a:pt x="271768" y="511273"/>
                </a:lnTo>
                <a:lnTo>
                  <a:pt x="300304" y="475765"/>
                </a:lnTo>
                <a:lnTo>
                  <a:pt x="330050" y="441372"/>
                </a:lnTo>
                <a:lnTo>
                  <a:pt x="360976" y="408112"/>
                </a:lnTo>
                <a:lnTo>
                  <a:pt x="393051" y="376006"/>
                </a:lnTo>
                <a:lnTo>
                  <a:pt x="426245" y="345072"/>
                </a:lnTo>
                <a:lnTo>
                  <a:pt x="460527" y="315330"/>
                </a:lnTo>
                <a:lnTo>
                  <a:pt x="495867" y="286800"/>
                </a:lnTo>
                <a:lnTo>
                  <a:pt x="532233" y="259500"/>
                </a:lnTo>
                <a:lnTo>
                  <a:pt x="569596" y="233451"/>
                </a:lnTo>
                <a:lnTo>
                  <a:pt x="607925" y="208672"/>
                </a:lnTo>
                <a:lnTo>
                  <a:pt x="647188" y="185182"/>
                </a:lnTo>
                <a:lnTo>
                  <a:pt x="687357" y="163001"/>
                </a:lnTo>
                <a:lnTo>
                  <a:pt x="728399" y="142148"/>
                </a:lnTo>
                <a:lnTo>
                  <a:pt x="770284" y="122642"/>
                </a:lnTo>
                <a:lnTo>
                  <a:pt x="812983" y="104503"/>
                </a:lnTo>
                <a:lnTo>
                  <a:pt x="856463" y="87751"/>
                </a:lnTo>
                <a:lnTo>
                  <a:pt x="900695" y="72404"/>
                </a:lnTo>
                <a:lnTo>
                  <a:pt x="947401" y="58408"/>
                </a:lnTo>
                <a:lnTo>
                  <a:pt x="995386" y="45636"/>
                </a:lnTo>
                <a:lnTo>
                  <a:pt x="1044459" y="34203"/>
                </a:lnTo>
                <a:lnTo>
                  <a:pt x="1094429" y="24221"/>
                </a:lnTo>
                <a:lnTo>
                  <a:pt x="1145104" y="15801"/>
                </a:lnTo>
                <a:lnTo>
                  <a:pt x="1196294" y="9056"/>
                </a:lnTo>
                <a:lnTo>
                  <a:pt x="1247808" y="4100"/>
                </a:lnTo>
                <a:lnTo>
                  <a:pt x="1299455" y="1043"/>
                </a:lnTo>
                <a:lnTo>
                  <a:pt x="1351043" y="0"/>
                </a:lnTo>
                <a:lnTo>
                  <a:pt x="1402317" y="903"/>
                </a:lnTo>
                <a:lnTo>
                  <a:pt x="1453110" y="3583"/>
                </a:lnTo>
                <a:lnTo>
                  <a:pt x="1503376" y="7994"/>
                </a:lnTo>
                <a:lnTo>
                  <a:pt x="1553065" y="14092"/>
                </a:lnTo>
                <a:lnTo>
                  <a:pt x="1602130" y="21831"/>
                </a:lnTo>
                <a:lnTo>
                  <a:pt x="1650524" y="31167"/>
                </a:lnTo>
                <a:lnTo>
                  <a:pt x="1698197" y="42055"/>
                </a:lnTo>
                <a:lnTo>
                  <a:pt x="1745102" y="54450"/>
                </a:lnTo>
                <a:lnTo>
                  <a:pt x="1791191" y="68306"/>
                </a:lnTo>
                <a:lnTo>
                  <a:pt x="1794109" y="69673"/>
                </a:lnTo>
                <a:lnTo>
                  <a:pt x="1797023" y="69673"/>
                </a:lnTo>
                <a:lnTo>
                  <a:pt x="1799936" y="71038"/>
                </a:lnTo>
                <a:lnTo>
                  <a:pt x="1844973" y="87208"/>
                </a:lnTo>
                <a:lnTo>
                  <a:pt x="1889271" y="104846"/>
                </a:lnTo>
                <a:lnTo>
                  <a:pt x="1932793" y="123930"/>
                </a:lnTo>
                <a:lnTo>
                  <a:pt x="1975504" y="144438"/>
                </a:lnTo>
                <a:lnTo>
                  <a:pt x="2017367" y="166349"/>
                </a:lnTo>
                <a:lnTo>
                  <a:pt x="2058346" y="189641"/>
                </a:lnTo>
                <a:lnTo>
                  <a:pt x="2098405" y="214294"/>
                </a:lnTo>
                <a:lnTo>
                  <a:pt x="2137509" y="240284"/>
                </a:lnTo>
                <a:lnTo>
                  <a:pt x="2175621" y="267591"/>
                </a:lnTo>
                <a:lnTo>
                  <a:pt x="2212704" y="296194"/>
                </a:lnTo>
                <a:lnTo>
                  <a:pt x="2248724" y="326070"/>
                </a:lnTo>
                <a:lnTo>
                  <a:pt x="2283644" y="357198"/>
                </a:lnTo>
                <a:lnTo>
                  <a:pt x="2317428" y="389557"/>
                </a:lnTo>
                <a:lnTo>
                  <a:pt x="2350040" y="423125"/>
                </a:lnTo>
                <a:lnTo>
                  <a:pt x="2381444" y="457880"/>
                </a:lnTo>
                <a:lnTo>
                  <a:pt x="2411603" y="493802"/>
                </a:lnTo>
                <a:lnTo>
                  <a:pt x="2440483" y="530868"/>
                </a:lnTo>
                <a:lnTo>
                  <a:pt x="2468046" y="569057"/>
                </a:lnTo>
                <a:lnTo>
                  <a:pt x="2494257" y="608347"/>
                </a:lnTo>
                <a:lnTo>
                  <a:pt x="2519079" y="648717"/>
                </a:lnTo>
                <a:lnTo>
                  <a:pt x="2542477" y="690146"/>
                </a:lnTo>
                <a:lnTo>
                  <a:pt x="2564415" y="732611"/>
                </a:lnTo>
                <a:lnTo>
                  <a:pt x="2584856" y="776091"/>
                </a:lnTo>
                <a:lnTo>
                  <a:pt x="2603765" y="820565"/>
                </a:lnTo>
                <a:lnTo>
                  <a:pt x="2621105" y="866012"/>
                </a:lnTo>
                <a:lnTo>
                  <a:pt x="2636841" y="912409"/>
                </a:lnTo>
                <a:lnTo>
                  <a:pt x="2650936" y="959735"/>
                </a:lnTo>
                <a:lnTo>
                  <a:pt x="2663354" y="1007968"/>
                </a:lnTo>
                <a:lnTo>
                  <a:pt x="2674060" y="1057088"/>
                </a:lnTo>
                <a:lnTo>
                  <a:pt x="2683017" y="1107072"/>
                </a:lnTo>
                <a:lnTo>
                  <a:pt x="2690189" y="1157900"/>
                </a:lnTo>
                <a:lnTo>
                  <a:pt x="2695540" y="1209548"/>
                </a:lnTo>
                <a:lnTo>
                  <a:pt x="2699035" y="1261997"/>
                </a:lnTo>
                <a:lnTo>
                  <a:pt x="2700636" y="1315223"/>
                </a:lnTo>
                <a:lnTo>
                  <a:pt x="2700636" y="6020872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14080146" y="4477477"/>
            <a:ext cx="2272508" cy="227250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1299957" y="4266127"/>
            <a:ext cx="2700655" cy="6021070"/>
          </a:xfrm>
          <a:custGeom>
            <a:avLst/>
            <a:gdLst/>
            <a:ahLst/>
            <a:cxnLst/>
            <a:rect l="l" t="t" r="r" b="b"/>
            <a:pathLst>
              <a:path w="2700654" h="6021070">
                <a:moveTo>
                  <a:pt x="2700636" y="6020872"/>
                </a:moveTo>
                <a:lnTo>
                  <a:pt x="0" y="6020872"/>
                </a:lnTo>
                <a:lnTo>
                  <a:pt x="101" y="1315223"/>
                </a:lnTo>
                <a:lnTo>
                  <a:pt x="1512" y="1266565"/>
                </a:lnTo>
                <a:lnTo>
                  <a:pt x="4789" y="1215087"/>
                </a:lnTo>
                <a:lnTo>
                  <a:pt x="9796" y="1164393"/>
                </a:lnTo>
                <a:lnTo>
                  <a:pt x="16503" y="1114503"/>
                </a:lnTo>
                <a:lnTo>
                  <a:pt x="24880" y="1065435"/>
                </a:lnTo>
                <a:lnTo>
                  <a:pt x="34895" y="1017209"/>
                </a:lnTo>
                <a:lnTo>
                  <a:pt x="46518" y="969845"/>
                </a:lnTo>
                <a:lnTo>
                  <a:pt x="59719" y="923363"/>
                </a:lnTo>
                <a:lnTo>
                  <a:pt x="74468" y="877780"/>
                </a:lnTo>
                <a:lnTo>
                  <a:pt x="90732" y="833118"/>
                </a:lnTo>
                <a:lnTo>
                  <a:pt x="108482" y="789396"/>
                </a:lnTo>
                <a:lnTo>
                  <a:pt x="127688" y="746632"/>
                </a:lnTo>
                <a:lnTo>
                  <a:pt x="148318" y="704846"/>
                </a:lnTo>
                <a:lnTo>
                  <a:pt x="170343" y="664058"/>
                </a:lnTo>
                <a:lnTo>
                  <a:pt x="193730" y="624288"/>
                </a:lnTo>
                <a:lnTo>
                  <a:pt x="218451" y="585553"/>
                </a:lnTo>
                <a:lnTo>
                  <a:pt x="244474" y="547875"/>
                </a:lnTo>
                <a:lnTo>
                  <a:pt x="271768" y="511273"/>
                </a:lnTo>
                <a:lnTo>
                  <a:pt x="300304" y="475765"/>
                </a:lnTo>
                <a:lnTo>
                  <a:pt x="330050" y="441372"/>
                </a:lnTo>
                <a:lnTo>
                  <a:pt x="360976" y="408112"/>
                </a:lnTo>
                <a:lnTo>
                  <a:pt x="393051" y="376006"/>
                </a:lnTo>
                <a:lnTo>
                  <a:pt x="426245" y="345072"/>
                </a:lnTo>
                <a:lnTo>
                  <a:pt x="460527" y="315330"/>
                </a:lnTo>
                <a:lnTo>
                  <a:pt x="495867" y="286800"/>
                </a:lnTo>
                <a:lnTo>
                  <a:pt x="532234" y="259500"/>
                </a:lnTo>
                <a:lnTo>
                  <a:pt x="569596" y="233451"/>
                </a:lnTo>
                <a:lnTo>
                  <a:pt x="607925" y="208672"/>
                </a:lnTo>
                <a:lnTo>
                  <a:pt x="647189" y="185182"/>
                </a:lnTo>
                <a:lnTo>
                  <a:pt x="687357" y="163001"/>
                </a:lnTo>
                <a:lnTo>
                  <a:pt x="728399" y="142148"/>
                </a:lnTo>
                <a:lnTo>
                  <a:pt x="770285" y="122642"/>
                </a:lnTo>
                <a:lnTo>
                  <a:pt x="812983" y="104503"/>
                </a:lnTo>
                <a:lnTo>
                  <a:pt x="856464" y="87751"/>
                </a:lnTo>
                <a:lnTo>
                  <a:pt x="900696" y="72404"/>
                </a:lnTo>
                <a:lnTo>
                  <a:pt x="947402" y="58408"/>
                </a:lnTo>
                <a:lnTo>
                  <a:pt x="995387" y="45636"/>
                </a:lnTo>
                <a:lnTo>
                  <a:pt x="1044459" y="34203"/>
                </a:lnTo>
                <a:lnTo>
                  <a:pt x="1094429" y="24221"/>
                </a:lnTo>
                <a:lnTo>
                  <a:pt x="1145104" y="15801"/>
                </a:lnTo>
                <a:lnTo>
                  <a:pt x="1196294" y="9056"/>
                </a:lnTo>
                <a:lnTo>
                  <a:pt x="1247808" y="4100"/>
                </a:lnTo>
                <a:lnTo>
                  <a:pt x="1299455" y="1043"/>
                </a:lnTo>
                <a:lnTo>
                  <a:pt x="1351043" y="0"/>
                </a:lnTo>
                <a:lnTo>
                  <a:pt x="1402317" y="903"/>
                </a:lnTo>
                <a:lnTo>
                  <a:pt x="1453110" y="3583"/>
                </a:lnTo>
                <a:lnTo>
                  <a:pt x="1503375" y="7994"/>
                </a:lnTo>
                <a:lnTo>
                  <a:pt x="1553065" y="14092"/>
                </a:lnTo>
                <a:lnTo>
                  <a:pt x="1602130" y="21831"/>
                </a:lnTo>
                <a:lnTo>
                  <a:pt x="1650523" y="31167"/>
                </a:lnTo>
                <a:lnTo>
                  <a:pt x="1698196" y="42055"/>
                </a:lnTo>
                <a:lnTo>
                  <a:pt x="1745101" y="54450"/>
                </a:lnTo>
                <a:lnTo>
                  <a:pt x="1791190" y="68306"/>
                </a:lnTo>
                <a:lnTo>
                  <a:pt x="1794109" y="69673"/>
                </a:lnTo>
                <a:lnTo>
                  <a:pt x="1797023" y="69673"/>
                </a:lnTo>
                <a:lnTo>
                  <a:pt x="1799936" y="71038"/>
                </a:lnTo>
                <a:lnTo>
                  <a:pt x="1844974" y="87208"/>
                </a:lnTo>
                <a:lnTo>
                  <a:pt x="1889271" y="104846"/>
                </a:lnTo>
                <a:lnTo>
                  <a:pt x="1932794" y="123930"/>
                </a:lnTo>
                <a:lnTo>
                  <a:pt x="1975504" y="144438"/>
                </a:lnTo>
                <a:lnTo>
                  <a:pt x="2017367" y="166349"/>
                </a:lnTo>
                <a:lnTo>
                  <a:pt x="2058346" y="189641"/>
                </a:lnTo>
                <a:lnTo>
                  <a:pt x="2098405" y="214294"/>
                </a:lnTo>
                <a:lnTo>
                  <a:pt x="2137509" y="240284"/>
                </a:lnTo>
                <a:lnTo>
                  <a:pt x="2175621" y="267591"/>
                </a:lnTo>
                <a:lnTo>
                  <a:pt x="2212704" y="296194"/>
                </a:lnTo>
                <a:lnTo>
                  <a:pt x="2248724" y="326070"/>
                </a:lnTo>
                <a:lnTo>
                  <a:pt x="2283644" y="357198"/>
                </a:lnTo>
                <a:lnTo>
                  <a:pt x="2317428" y="389557"/>
                </a:lnTo>
                <a:lnTo>
                  <a:pt x="2350040" y="423125"/>
                </a:lnTo>
                <a:lnTo>
                  <a:pt x="2381444" y="457880"/>
                </a:lnTo>
                <a:lnTo>
                  <a:pt x="2411603" y="493802"/>
                </a:lnTo>
                <a:lnTo>
                  <a:pt x="2440483" y="530868"/>
                </a:lnTo>
                <a:lnTo>
                  <a:pt x="2468046" y="569057"/>
                </a:lnTo>
                <a:lnTo>
                  <a:pt x="2494256" y="608347"/>
                </a:lnTo>
                <a:lnTo>
                  <a:pt x="2519079" y="648717"/>
                </a:lnTo>
                <a:lnTo>
                  <a:pt x="2542477" y="690146"/>
                </a:lnTo>
                <a:lnTo>
                  <a:pt x="2564415" y="732611"/>
                </a:lnTo>
                <a:lnTo>
                  <a:pt x="2584856" y="776091"/>
                </a:lnTo>
                <a:lnTo>
                  <a:pt x="2603765" y="820565"/>
                </a:lnTo>
                <a:lnTo>
                  <a:pt x="2621105" y="866012"/>
                </a:lnTo>
                <a:lnTo>
                  <a:pt x="2636841" y="912409"/>
                </a:lnTo>
                <a:lnTo>
                  <a:pt x="2650936" y="959735"/>
                </a:lnTo>
                <a:lnTo>
                  <a:pt x="2663354" y="1007968"/>
                </a:lnTo>
                <a:lnTo>
                  <a:pt x="2674060" y="1057088"/>
                </a:lnTo>
                <a:lnTo>
                  <a:pt x="2683017" y="1107072"/>
                </a:lnTo>
                <a:lnTo>
                  <a:pt x="2690189" y="1157900"/>
                </a:lnTo>
                <a:lnTo>
                  <a:pt x="2695540" y="1209548"/>
                </a:lnTo>
                <a:lnTo>
                  <a:pt x="2699035" y="1261997"/>
                </a:lnTo>
                <a:lnTo>
                  <a:pt x="2700636" y="1315223"/>
                </a:lnTo>
                <a:lnTo>
                  <a:pt x="2700636" y="6020872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5479893" y="4266127"/>
            <a:ext cx="2700655" cy="6021070"/>
          </a:xfrm>
          <a:custGeom>
            <a:avLst/>
            <a:gdLst/>
            <a:ahLst/>
            <a:cxnLst/>
            <a:rect l="l" t="t" r="r" b="b"/>
            <a:pathLst>
              <a:path w="2700654" h="6021070">
                <a:moveTo>
                  <a:pt x="2700636" y="6020872"/>
                </a:moveTo>
                <a:lnTo>
                  <a:pt x="0" y="6020872"/>
                </a:lnTo>
                <a:lnTo>
                  <a:pt x="101" y="1315223"/>
                </a:lnTo>
                <a:lnTo>
                  <a:pt x="1512" y="1266565"/>
                </a:lnTo>
                <a:lnTo>
                  <a:pt x="4789" y="1215087"/>
                </a:lnTo>
                <a:lnTo>
                  <a:pt x="9796" y="1164393"/>
                </a:lnTo>
                <a:lnTo>
                  <a:pt x="16503" y="1114503"/>
                </a:lnTo>
                <a:lnTo>
                  <a:pt x="24880" y="1065435"/>
                </a:lnTo>
                <a:lnTo>
                  <a:pt x="34895" y="1017209"/>
                </a:lnTo>
                <a:lnTo>
                  <a:pt x="46518" y="969845"/>
                </a:lnTo>
                <a:lnTo>
                  <a:pt x="59719" y="923363"/>
                </a:lnTo>
                <a:lnTo>
                  <a:pt x="74468" y="877780"/>
                </a:lnTo>
                <a:lnTo>
                  <a:pt x="90732" y="833118"/>
                </a:lnTo>
                <a:lnTo>
                  <a:pt x="108482" y="789396"/>
                </a:lnTo>
                <a:lnTo>
                  <a:pt x="127688" y="746632"/>
                </a:lnTo>
                <a:lnTo>
                  <a:pt x="148318" y="704846"/>
                </a:lnTo>
                <a:lnTo>
                  <a:pt x="170343" y="664058"/>
                </a:lnTo>
                <a:lnTo>
                  <a:pt x="193730" y="624288"/>
                </a:lnTo>
                <a:lnTo>
                  <a:pt x="218451" y="585553"/>
                </a:lnTo>
                <a:lnTo>
                  <a:pt x="244474" y="547875"/>
                </a:lnTo>
                <a:lnTo>
                  <a:pt x="271768" y="511273"/>
                </a:lnTo>
                <a:lnTo>
                  <a:pt x="300304" y="475765"/>
                </a:lnTo>
                <a:lnTo>
                  <a:pt x="330050" y="441372"/>
                </a:lnTo>
                <a:lnTo>
                  <a:pt x="360976" y="408112"/>
                </a:lnTo>
                <a:lnTo>
                  <a:pt x="393051" y="376006"/>
                </a:lnTo>
                <a:lnTo>
                  <a:pt x="426245" y="345072"/>
                </a:lnTo>
                <a:lnTo>
                  <a:pt x="460527" y="315330"/>
                </a:lnTo>
                <a:lnTo>
                  <a:pt x="495867" y="286800"/>
                </a:lnTo>
                <a:lnTo>
                  <a:pt x="532233" y="259500"/>
                </a:lnTo>
                <a:lnTo>
                  <a:pt x="569596" y="233451"/>
                </a:lnTo>
                <a:lnTo>
                  <a:pt x="607925" y="208672"/>
                </a:lnTo>
                <a:lnTo>
                  <a:pt x="647189" y="185182"/>
                </a:lnTo>
                <a:lnTo>
                  <a:pt x="687357" y="163001"/>
                </a:lnTo>
                <a:lnTo>
                  <a:pt x="728399" y="142148"/>
                </a:lnTo>
                <a:lnTo>
                  <a:pt x="770285" y="122642"/>
                </a:lnTo>
                <a:lnTo>
                  <a:pt x="812983" y="104503"/>
                </a:lnTo>
                <a:lnTo>
                  <a:pt x="856464" y="87751"/>
                </a:lnTo>
                <a:lnTo>
                  <a:pt x="900696" y="72404"/>
                </a:lnTo>
                <a:lnTo>
                  <a:pt x="947402" y="58408"/>
                </a:lnTo>
                <a:lnTo>
                  <a:pt x="995387" y="45636"/>
                </a:lnTo>
                <a:lnTo>
                  <a:pt x="1044459" y="34203"/>
                </a:lnTo>
                <a:lnTo>
                  <a:pt x="1094429" y="24221"/>
                </a:lnTo>
                <a:lnTo>
                  <a:pt x="1145104" y="15801"/>
                </a:lnTo>
                <a:lnTo>
                  <a:pt x="1196294" y="9056"/>
                </a:lnTo>
                <a:lnTo>
                  <a:pt x="1247808" y="4100"/>
                </a:lnTo>
                <a:lnTo>
                  <a:pt x="1299455" y="1043"/>
                </a:lnTo>
                <a:lnTo>
                  <a:pt x="1351043" y="0"/>
                </a:lnTo>
                <a:lnTo>
                  <a:pt x="1402317" y="903"/>
                </a:lnTo>
                <a:lnTo>
                  <a:pt x="1453110" y="3583"/>
                </a:lnTo>
                <a:lnTo>
                  <a:pt x="1503375" y="7994"/>
                </a:lnTo>
                <a:lnTo>
                  <a:pt x="1553065" y="14092"/>
                </a:lnTo>
                <a:lnTo>
                  <a:pt x="1602130" y="21831"/>
                </a:lnTo>
                <a:lnTo>
                  <a:pt x="1650523" y="31167"/>
                </a:lnTo>
                <a:lnTo>
                  <a:pt x="1698196" y="42055"/>
                </a:lnTo>
                <a:lnTo>
                  <a:pt x="1745101" y="54450"/>
                </a:lnTo>
                <a:lnTo>
                  <a:pt x="1791190" y="68306"/>
                </a:lnTo>
                <a:lnTo>
                  <a:pt x="1794109" y="69673"/>
                </a:lnTo>
                <a:lnTo>
                  <a:pt x="1797023" y="69673"/>
                </a:lnTo>
                <a:lnTo>
                  <a:pt x="1799936" y="71038"/>
                </a:lnTo>
                <a:lnTo>
                  <a:pt x="1844974" y="87208"/>
                </a:lnTo>
                <a:lnTo>
                  <a:pt x="1889271" y="104846"/>
                </a:lnTo>
                <a:lnTo>
                  <a:pt x="1932793" y="123930"/>
                </a:lnTo>
                <a:lnTo>
                  <a:pt x="1975504" y="144438"/>
                </a:lnTo>
                <a:lnTo>
                  <a:pt x="2017367" y="166349"/>
                </a:lnTo>
                <a:lnTo>
                  <a:pt x="2058346" y="189641"/>
                </a:lnTo>
                <a:lnTo>
                  <a:pt x="2098405" y="214294"/>
                </a:lnTo>
                <a:lnTo>
                  <a:pt x="2137509" y="240284"/>
                </a:lnTo>
                <a:lnTo>
                  <a:pt x="2175621" y="267591"/>
                </a:lnTo>
                <a:lnTo>
                  <a:pt x="2212704" y="296194"/>
                </a:lnTo>
                <a:lnTo>
                  <a:pt x="2248724" y="326070"/>
                </a:lnTo>
                <a:lnTo>
                  <a:pt x="2283644" y="357198"/>
                </a:lnTo>
                <a:lnTo>
                  <a:pt x="2317428" y="389557"/>
                </a:lnTo>
                <a:lnTo>
                  <a:pt x="2350040" y="423125"/>
                </a:lnTo>
                <a:lnTo>
                  <a:pt x="2381444" y="457880"/>
                </a:lnTo>
                <a:lnTo>
                  <a:pt x="2411603" y="493802"/>
                </a:lnTo>
                <a:lnTo>
                  <a:pt x="2440482" y="530868"/>
                </a:lnTo>
                <a:lnTo>
                  <a:pt x="2468046" y="569057"/>
                </a:lnTo>
                <a:lnTo>
                  <a:pt x="2494256" y="608347"/>
                </a:lnTo>
                <a:lnTo>
                  <a:pt x="2519079" y="648717"/>
                </a:lnTo>
                <a:lnTo>
                  <a:pt x="2542477" y="690146"/>
                </a:lnTo>
                <a:lnTo>
                  <a:pt x="2564415" y="732611"/>
                </a:lnTo>
                <a:lnTo>
                  <a:pt x="2584856" y="776091"/>
                </a:lnTo>
                <a:lnTo>
                  <a:pt x="2603765" y="820565"/>
                </a:lnTo>
                <a:lnTo>
                  <a:pt x="2621105" y="866012"/>
                </a:lnTo>
                <a:lnTo>
                  <a:pt x="2636841" y="912409"/>
                </a:lnTo>
                <a:lnTo>
                  <a:pt x="2650936" y="959735"/>
                </a:lnTo>
                <a:lnTo>
                  <a:pt x="2663354" y="1007968"/>
                </a:lnTo>
                <a:lnTo>
                  <a:pt x="2674060" y="1057088"/>
                </a:lnTo>
                <a:lnTo>
                  <a:pt x="2683017" y="1107072"/>
                </a:lnTo>
                <a:lnTo>
                  <a:pt x="2690189" y="1157900"/>
                </a:lnTo>
                <a:lnTo>
                  <a:pt x="2695540" y="1209548"/>
                </a:lnTo>
                <a:lnTo>
                  <a:pt x="2699034" y="1261997"/>
                </a:lnTo>
                <a:lnTo>
                  <a:pt x="2700636" y="1315223"/>
                </a:lnTo>
                <a:lnTo>
                  <a:pt x="2700636" y="6020872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9689069" y="4266127"/>
            <a:ext cx="2700655" cy="6021070"/>
          </a:xfrm>
          <a:custGeom>
            <a:avLst/>
            <a:gdLst/>
            <a:ahLst/>
            <a:cxnLst/>
            <a:rect l="l" t="t" r="r" b="b"/>
            <a:pathLst>
              <a:path w="2700654" h="6021070">
                <a:moveTo>
                  <a:pt x="2700635" y="6020872"/>
                </a:moveTo>
                <a:lnTo>
                  <a:pt x="0" y="6020872"/>
                </a:lnTo>
                <a:lnTo>
                  <a:pt x="101" y="1315221"/>
                </a:lnTo>
                <a:lnTo>
                  <a:pt x="1512" y="1266565"/>
                </a:lnTo>
                <a:lnTo>
                  <a:pt x="4789" y="1215087"/>
                </a:lnTo>
                <a:lnTo>
                  <a:pt x="9796" y="1164393"/>
                </a:lnTo>
                <a:lnTo>
                  <a:pt x="16503" y="1114503"/>
                </a:lnTo>
                <a:lnTo>
                  <a:pt x="24880" y="1065435"/>
                </a:lnTo>
                <a:lnTo>
                  <a:pt x="34895" y="1017209"/>
                </a:lnTo>
                <a:lnTo>
                  <a:pt x="46518" y="969845"/>
                </a:lnTo>
                <a:lnTo>
                  <a:pt x="59720" y="923363"/>
                </a:lnTo>
                <a:lnTo>
                  <a:pt x="74468" y="877780"/>
                </a:lnTo>
                <a:lnTo>
                  <a:pt x="90732" y="833118"/>
                </a:lnTo>
                <a:lnTo>
                  <a:pt x="108483" y="789396"/>
                </a:lnTo>
                <a:lnTo>
                  <a:pt x="127688" y="746632"/>
                </a:lnTo>
                <a:lnTo>
                  <a:pt x="148318" y="704846"/>
                </a:lnTo>
                <a:lnTo>
                  <a:pt x="170343" y="664058"/>
                </a:lnTo>
                <a:lnTo>
                  <a:pt x="193730" y="624288"/>
                </a:lnTo>
                <a:lnTo>
                  <a:pt x="218451" y="585553"/>
                </a:lnTo>
                <a:lnTo>
                  <a:pt x="244474" y="547875"/>
                </a:lnTo>
                <a:lnTo>
                  <a:pt x="271768" y="511273"/>
                </a:lnTo>
                <a:lnTo>
                  <a:pt x="300304" y="475765"/>
                </a:lnTo>
                <a:lnTo>
                  <a:pt x="330050" y="441372"/>
                </a:lnTo>
                <a:lnTo>
                  <a:pt x="360976" y="408112"/>
                </a:lnTo>
                <a:lnTo>
                  <a:pt x="393051" y="376006"/>
                </a:lnTo>
                <a:lnTo>
                  <a:pt x="426245" y="345072"/>
                </a:lnTo>
                <a:lnTo>
                  <a:pt x="460527" y="315330"/>
                </a:lnTo>
                <a:lnTo>
                  <a:pt x="495867" y="286800"/>
                </a:lnTo>
                <a:lnTo>
                  <a:pt x="532234" y="259500"/>
                </a:lnTo>
                <a:lnTo>
                  <a:pt x="569596" y="233451"/>
                </a:lnTo>
                <a:lnTo>
                  <a:pt x="607925" y="208672"/>
                </a:lnTo>
                <a:lnTo>
                  <a:pt x="647189" y="185182"/>
                </a:lnTo>
                <a:lnTo>
                  <a:pt x="687357" y="163001"/>
                </a:lnTo>
                <a:lnTo>
                  <a:pt x="728399" y="142148"/>
                </a:lnTo>
                <a:lnTo>
                  <a:pt x="770285" y="122642"/>
                </a:lnTo>
                <a:lnTo>
                  <a:pt x="812983" y="104503"/>
                </a:lnTo>
                <a:lnTo>
                  <a:pt x="856464" y="87751"/>
                </a:lnTo>
                <a:lnTo>
                  <a:pt x="900696" y="72404"/>
                </a:lnTo>
                <a:lnTo>
                  <a:pt x="947402" y="58408"/>
                </a:lnTo>
                <a:lnTo>
                  <a:pt x="995387" y="45636"/>
                </a:lnTo>
                <a:lnTo>
                  <a:pt x="1044459" y="34203"/>
                </a:lnTo>
                <a:lnTo>
                  <a:pt x="1094429" y="24221"/>
                </a:lnTo>
                <a:lnTo>
                  <a:pt x="1145104" y="15801"/>
                </a:lnTo>
                <a:lnTo>
                  <a:pt x="1196294" y="9056"/>
                </a:lnTo>
                <a:lnTo>
                  <a:pt x="1247808" y="4100"/>
                </a:lnTo>
                <a:lnTo>
                  <a:pt x="1299455" y="1043"/>
                </a:lnTo>
                <a:lnTo>
                  <a:pt x="1351043" y="0"/>
                </a:lnTo>
                <a:lnTo>
                  <a:pt x="1402317" y="903"/>
                </a:lnTo>
                <a:lnTo>
                  <a:pt x="1453110" y="3583"/>
                </a:lnTo>
                <a:lnTo>
                  <a:pt x="1503375" y="7994"/>
                </a:lnTo>
                <a:lnTo>
                  <a:pt x="1553064" y="14092"/>
                </a:lnTo>
                <a:lnTo>
                  <a:pt x="1602130" y="21831"/>
                </a:lnTo>
                <a:lnTo>
                  <a:pt x="1650523" y="31167"/>
                </a:lnTo>
                <a:lnTo>
                  <a:pt x="1698196" y="42055"/>
                </a:lnTo>
                <a:lnTo>
                  <a:pt x="1745101" y="54450"/>
                </a:lnTo>
                <a:lnTo>
                  <a:pt x="1791190" y="68306"/>
                </a:lnTo>
                <a:lnTo>
                  <a:pt x="1794109" y="69673"/>
                </a:lnTo>
                <a:lnTo>
                  <a:pt x="1797022" y="69673"/>
                </a:lnTo>
                <a:lnTo>
                  <a:pt x="1799937" y="71038"/>
                </a:lnTo>
                <a:lnTo>
                  <a:pt x="1844974" y="87208"/>
                </a:lnTo>
                <a:lnTo>
                  <a:pt x="1889272" y="104846"/>
                </a:lnTo>
                <a:lnTo>
                  <a:pt x="1932794" y="123930"/>
                </a:lnTo>
                <a:lnTo>
                  <a:pt x="1975504" y="144438"/>
                </a:lnTo>
                <a:lnTo>
                  <a:pt x="2017367" y="166349"/>
                </a:lnTo>
                <a:lnTo>
                  <a:pt x="2058346" y="189641"/>
                </a:lnTo>
                <a:lnTo>
                  <a:pt x="2098405" y="214294"/>
                </a:lnTo>
                <a:lnTo>
                  <a:pt x="2137509" y="240284"/>
                </a:lnTo>
                <a:lnTo>
                  <a:pt x="2175621" y="267591"/>
                </a:lnTo>
                <a:lnTo>
                  <a:pt x="2212704" y="296194"/>
                </a:lnTo>
                <a:lnTo>
                  <a:pt x="2248724" y="326070"/>
                </a:lnTo>
                <a:lnTo>
                  <a:pt x="2283644" y="357198"/>
                </a:lnTo>
                <a:lnTo>
                  <a:pt x="2317428" y="389557"/>
                </a:lnTo>
                <a:lnTo>
                  <a:pt x="2350040" y="423125"/>
                </a:lnTo>
                <a:lnTo>
                  <a:pt x="2381444" y="457880"/>
                </a:lnTo>
                <a:lnTo>
                  <a:pt x="2411603" y="493802"/>
                </a:lnTo>
                <a:lnTo>
                  <a:pt x="2440482" y="530868"/>
                </a:lnTo>
                <a:lnTo>
                  <a:pt x="2468046" y="569057"/>
                </a:lnTo>
                <a:lnTo>
                  <a:pt x="2494256" y="608347"/>
                </a:lnTo>
                <a:lnTo>
                  <a:pt x="2519079" y="648717"/>
                </a:lnTo>
                <a:lnTo>
                  <a:pt x="2542477" y="690146"/>
                </a:lnTo>
                <a:lnTo>
                  <a:pt x="2564415" y="732611"/>
                </a:lnTo>
                <a:lnTo>
                  <a:pt x="2584856" y="776091"/>
                </a:lnTo>
                <a:lnTo>
                  <a:pt x="2603765" y="820565"/>
                </a:lnTo>
                <a:lnTo>
                  <a:pt x="2621105" y="866012"/>
                </a:lnTo>
                <a:lnTo>
                  <a:pt x="2636841" y="912409"/>
                </a:lnTo>
                <a:lnTo>
                  <a:pt x="2650936" y="959735"/>
                </a:lnTo>
                <a:lnTo>
                  <a:pt x="2663354" y="1007968"/>
                </a:lnTo>
                <a:lnTo>
                  <a:pt x="2674060" y="1057088"/>
                </a:lnTo>
                <a:lnTo>
                  <a:pt x="2683017" y="1107072"/>
                </a:lnTo>
                <a:lnTo>
                  <a:pt x="2690189" y="1157900"/>
                </a:lnTo>
                <a:lnTo>
                  <a:pt x="2695540" y="1209548"/>
                </a:lnTo>
                <a:lnTo>
                  <a:pt x="2699034" y="1261997"/>
                </a:lnTo>
                <a:lnTo>
                  <a:pt x="2700635" y="1315221"/>
                </a:lnTo>
                <a:lnTo>
                  <a:pt x="2700635" y="6020872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1514020" y="4477477"/>
            <a:ext cx="2272508" cy="227250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 u="heavy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535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 u="heavy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271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76175" y="3349402"/>
            <a:ext cx="11535649" cy="2072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3476" y="506559"/>
            <a:ext cx="7581046" cy="62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 u="heavy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0254" y="2467571"/>
            <a:ext cx="16567491" cy="6372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1" i="1">
                <a:solidFill>
                  <a:srgbClr val="0057B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539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67200" y="0"/>
            <a:ext cx="18288000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8369740" y="2552700"/>
            <a:ext cx="12674303" cy="831613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softEdge rad="736600"/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72803" y="4124777"/>
            <a:ext cx="6657797" cy="194959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72062" y="3117769"/>
            <a:ext cx="2013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RETAIL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3057" y="4763086"/>
            <a:ext cx="3391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SOLUTIONS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0794" y="6408402"/>
            <a:ext cx="2855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BUILDERS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01163" y="4298776"/>
            <a:ext cx="754886" cy="114300"/>
            <a:chOff x="8689761" y="6589527"/>
            <a:chExt cx="754886" cy="11430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8689761" y="6646677"/>
              <a:ext cx="685800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bject 13"/>
            <p:cNvSpPr/>
            <p:nvPr/>
          </p:nvSpPr>
          <p:spPr>
            <a:xfrm>
              <a:off x="9330347" y="658952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rgbClr val="0057B8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13"/>
            <p:cNvSpPr/>
            <p:nvPr/>
          </p:nvSpPr>
          <p:spPr>
            <a:xfrm>
              <a:off x="8690805" y="658952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rgbClr val="0057B8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01163" y="5944093"/>
            <a:ext cx="754886" cy="114300"/>
            <a:chOff x="8689761" y="6589527"/>
            <a:chExt cx="754886" cy="11430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8689761" y="6646677"/>
              <a:ext cx="685800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bject 13"/>
            <p:cNvSpPr/>
            <p:nvPr/>
          </p:nvSpPr>
          <p:spPr>
            <a:xfrm>
              <a:off x="9330347" y="658952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rgbClr val="0057B8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13"/>
            <p:cNvSpPr/>
            <p:nvPr/>
          </p:nvSpPr>
          <p:spPr>
            <a:xfrm>
              <a:off x="8690805" y="658952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rgbClr val="0057B8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7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1" y="611217"/>
            <a:ext cx="43434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5400" kern="0" dirty="0" smtClean="0">
                <a:latin typeface="Century Gothic" panose="020B0502020202020204" pitchFamily="34" charset="0"/>
              </a:rPr>
              <a:t>Center Store</a:t>
            </a:r>
            <a:endParaRPr lang="en-US" sz="5400" kern="0" dirty="0">
              <a:latin typeface="Century Gothic" panose="020B0502020202020204" pitchFamily="34" charset="0"/>
            </a:endParaRPr>
          </a:p>
        </p:txBody>
      </p:sp>
      <p:sp>
        <p:nvSpPr>
          <p:cNvPr id="7" name="object 32"/>
          <p:cNvSpPr>
            <a:spLocks/>
          </p:cNvSpPr>
          <p:nvPr/>
        </p:nvSpPr>
        <p:spPr>
          <a:xfrm flipH="1">
            <a:off x="-9829800" y="1638300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609601" y="3467100"/>
            <a:ext cx="7072053" cy="5865809"/>
          </a:xfrm>
          <a:prstGeom prst="round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Rounded Rectangle 9"/>
          <p:cNvSpPr/>
          <p:nvPr/>
        </p:nvSpPr>
        <p:spPr>
          <a:xfrm>
            <a:off x="15180747" y="8862338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15239055" y="9048837"/>
            <a:ext cx="2626583" cy="73920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8172191" y="1026715"/>
            <a:ext cx="9693447" cy="5450376"/>
          </a:xfrm>
          <a:prstGeom prst="round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1" y="611217"/>
            <a:ext cx="43434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5400" kern="0" dirty="0" smtClean="0">
                <a:latin typeface="Century Gothic" panose="020B0502020202020204" pitchFamily="34" charset="0"/>
              </a:rPr>
              <a:t>Center Store</a:t>
            </a:r>
            <a:endParaRPr lang="en-US" sz="5400" kern="0" dirty="0">
              <a:latin typeface="Century Gothic" panose="020B0502020202020204" pitchFamily="34" charset="0"/>
            </a:endParaRPr>
          </a:p>
        </p:txBody>
      </p:sp>
      <p:sp>
        <p:nvSpPr>
          <p:cNvPr id="6" name="object 32"/>
          <p:cNvSpPr>
            <a:spLocks/>
          </p:cNvSpPr>
          <p:nvPr/>
        </p:nvSpPr>
        <p:spPr>
          <a:xfrm flipH="1">
            <a:off x="-9829800" y="1638300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180747" y="8862338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7"/>
          <p:cNvSpPr/>
          <p:nvPr/>
        </p:nvSpPr>
        <p:spPr>
          <a:xfrm>
            <a:off x="15239055" y="9048837"/>
            <a:ext cx="2626583" cy="73920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143" y="1181100"/>
            <a:ext cx="7969427" cy="5326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544" y="2780088"/>
            <a:ext cx="9067799" cy="6638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3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1" y="611217"/>
            <a:ext cx="43434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5400" kern="0" dirty="0" smtClean="0">
                <a:latin typeface="Century Gothic" panose="020B0502020202020204" pitchFamily="34" charset="0"/>
              </a:rPr>
              <a:t>Center Store</a:t>
            </a:r>
            <a:endParaRPr lang="en-US" sz="5400" kern="0" dirty="0">
              <a:latin typeface="Century Gothic" panose="020B0502020202020204" pitchFamily="34" charset="0"/>
            </a:endParaRPr>
          </a:p>
        </p:txBody>
      </p:sp>
      <p:sp>
        <p:nvSpPr>
          <p:cNvPr id="6" name="object 32"/>
          <p:cNvSpPr>
            <a:spLocks/>
          </p:cNvSpPr>
          <p:nvPr/>
        </p:nvSpPr>
        <p:spPr>
          <a:xfrm flipH="1">
            <a:off x="-9829800" y="1638300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180747" y="8862338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15239055" y="9048837"/>
            <a:ext cx="2626583" cy="73920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7735" y="2597234"/>
            <a:ext cx="9458775" cy="7094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163" y="1461264"/>
            <a:ext cx="7125566" cy="5344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15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648197"/>
            <a:ext cx="9448800" cy="708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1" y="611217"/>
            <a:ext cx="661947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5400" kern="0" dirty="0" smtClean="0">
                <a:latin typeface="Century Gothic" panose="020B0502020202020204" pitchFamily="34" charset="0"/>
              </a:rPr>
              <a:t>Illumination - HBA</a:t>
            </a:r>
            <a:endParaRPr lang="en-US" sz="5400" kern="0" dirty="0">
              <a:latin typeface="Century Gothic" panose="020B0502020202020204" pitchFamily="34" charset="0"/>
            </a:endParaRPr>
          </a:p>
        </p:txBody>
      </p:sp>
      <p:sp>
        <p:nvSpPr>
          <p:cNvPr id="8" name="object 32"/>
          <p:cNvSpPr>
            <a:spLocks/>
          </p:cNvSpPr>
          <p:nvPr/>
        </p:nvSpPr>
        <p:spPr>
          <a:xfrm flipH="1">
            <a:off x="-8534400" y="1588325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400" y="503041"/>
            <a:ext cx="6686550" cy="891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43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14" y="1320315"/>
            <a:ext cx="10195161" cy="7646371"/>
          </a:xfrm>
          <a:prstGeom prst="roundRect">
            <a:avLst>
              <a:gd name="adj" fmla="val 958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36" y="5564950"/>
            <a:ext cx="6078202" cy="4320650"/>
          </a:xfrm>
          <a:prstGeom prst="roundRect">
            <a:avLst>
              <a:gd name="adj" fmla="val 1192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1" y="611217"/>
            <a:ext cx="661947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5400" kern="0" dirty="0" smtClean="0">
                <a:latin typeface="Century Gothic" panose="020B0502020202020204" pitchFamily="34" charset="0"/>
              </a:rPr>
              <a:t>Illumination - HBA</a:t>
            </a:r>
            <a:endParaRPr lang="en-US" sz="5400" kern="0" dirty="0">
              <a:latin typeface="Century Gothic" panose="020B0502020202020204" pitchFamily="34" charset="0"/>
            </a:endParaRPr>
          </a:p>
        </p:txBody>
      </p:sp>
      <p:sp>
        <p:nvSpPr>
          <p:cNvPr id="9" name="object 32"/>
          <p:cNvSpPr>
            <a:spLocks/>
          </p:cNvSpPr>
          <p:nvPr/>
        </p:nvSpPr>
        <p:spPr>
          <a:xfrm flipH="1">
            <a:off x="-9293274" y="1588325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80236" y="2324100"/>
            <a:ext cx="6078202" cy="27585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LED Lights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Up and down options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Integrates with pusher systems</a:t>
            </a:r>
          </a:p>
        </p:txBody>
      </p:sp>
    </p:spTree>
    <p:extLst>
      <p:ext uri="{BB962C8B-B14F-4D97-AF65-F5344CB8AC3E}">
        <p14:creationId xmlns:p14="http://schemas.microsoft.com/office/powerpoint/2010/main" val="35356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327" y="1442214"/>
            <a:ext cx="10621484" cy="7966113"/>
          </a:xfrm>
          <a:prstGeom prst="roundRect">
            <a:avLst>
              <a:gd name="adj" fmla="val 907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964" y="3184448"/>
            <a:ext cx="6096000" cy="4481644"/>
          </a:xfrm>
          <a:prstGeom prst="roundRect">
            <a:avLst>
              <a:gd name="adj" fmla="val 117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1" y="649864"/>
            <a:ext cx="661947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4800" kern="0" dirty="0" smtClean="0">
                <a:latin typeface="Century Gothic" panose="020B0502020202020204" pitchFamily="34" charset="0"/>
              </a:rPr>
              <a:t>Illumination - HBA</a:t>
            </a:r>
            <a:endParaRPr lang="en-US" sz="4800" kern="0" dirty="0">
              <a:latin typeface="Century Gothic" panose="020B0502020202020204" pitchFamily="34" charset="0"/>
            </a:endParaRPr>
          </a:p>
        </p:txBody>
      </p:sp>
      <p:sp>
        <p:nvSpPr>
          <p:cNvPr id="8" name="object 32"/>
          <p:cNvSpPr>
            <a:spLocks/>
          </p:cNvSpPr>
          <p:nvPr/>
        </p:nvSpPr>
        <p:spPr>
          <a:xfrm flipH="1">
            <a:off x="-9688176" y="1588325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11425832" y="0"/>
            <a:ext cx="6862167" cy="51434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9"/>
          <p:cNvSpPr txBox="1">
            <a:spLocks/>
          </p:cNvSpPr>
          <p:nvPr/>
        </p:nvSpPr>
        <p:spPr>
          <a:xfrm>
            <a:off x="9372600" y="472852"/>
            <a:ext cx="9987697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700" b="0" i="0" u="heavy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/>
            <a:r>
              <a:rPr lang="en-US" sz="6000" b="1" u="none" kern="0" dirty="0" smtClean="0">
                <a:solidFill>
                  <a:srgbClr val="0057B8"/>
                </a:solidFill>
                <a:latin typeface="Century Gothic" panose="020B0502020202020204" pitchFamily="34" charset="0"/>
                <a:cs typeface="Arial Black"/>
              </a:rPr>
              <a:t>HS Two Tier Pet System</a:t>
            </a:r>
            <a:endParaRPr lang="en-US" sz="6000" b="1" u="none" kern="0" dirty="0">
              <a:solidFill>
                <a:srgbClr val="0057B8"/>
              </a:solidFill>
              <a:latin typeface="Century Gothic" panose="020B0502020202020204" pitchFamily="34" charset="0"/>
              <a:cs typeface="Arial Black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4584" y="-114300"/>
            <a:ext cx="11353800" cy="10591800"/>
          </a:xfrm>
          <a:prstGeom prst="rect">
            <a:avLst/>
          </a:prstGeom>
        </p:spPr>
      </p:pic>
      <p:sp>
        <p:nvSpPr>
          <p:cNvPr id="12" name="object 8"/>
          <p:cNvSpPr/>
          <p:nvPr/>
        </p:nvSpPr>
        <p:spPr>
          <a:xfrm>
            <a:off x="9811858" y="3896241"/>
            <a:ext cx="7848313" cy="5637657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455011" y="5085903"/>
            <a:ext cx="2537589" cy="10974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-5" dirty="0" smtClean="0">
                <a:solidFill>
                  <a:srgbClr val="0057B8"/>
                </a:solidFill>
                <a:latin typeface="Century Gothic"/>
                <a:cs typeface="Century Gothic"/>
              </a:rPr>
              <a:t>Create </a:t>
            </a:r>
            <a:r>
              <a:rPr lang="en-US" sz="1600" b="1" dirty="0">
                <a:solidFill>
                  <a:srgbClr val="0057B8"/>
                </a:solidFill>
                <a:latin typeface="Century Gothic"/>
                <a:cs typeface="Century Gothic"/>
              </a:rPr>
              <a:t>more selling space</a:t>
            </a:r>
            <a:r>
              <a:rPr lang="en-US" sz="1600" b="1" spc="-120" dirty="0">
                <a:solidFill>
                  <a:srgbClr val="0057B8"/>
                </a:solidFill>
                <a:latin typeface="Century Gothic"/>
                <a:cs typeface="Century Gothic"/>
              </a:rPr>
              <a:t> </a:t>
            </a:r>
            <a:r>
              <a:rPr lang="en-US" sz="1600" b="1" dirty="0">
                <a:solidFill>
                  <a:srgbClr val="0057B8"/>
                </a:solidFill>
                <a:latin typeface="Century Gothic"/>
                <a:cs typeface="Century Gothic"/>
              </a:rPr>
              <a:t>by adding our Two Tier</a:t>
            </a:r>
            <a:r>
              <a:rPr lang="en-US" sz="1600" b="1" spc="-120" dirty="0">
                <a:solidFill>
                  <a:srgbClr val="0057B8"/>
                </a:solidFill>
                <a:latin typeface="Century Gothic"/>
                <a:cs typeface="Century Gothic"/>
              </a:rPr>
              <a:t> </a:t>
            </a:r>
            <a:r>
              <a:rPr lang="en-US" sz="1600" b="1" spc="-5" dirty="0" smtClean="0">
                <a:solidFill>
                  <a:srgbClr val="0057B8"/>
                </a:solidFill>
                <a:latin typeface="Century Gothic"/>
                <a:cs typeface="Century Gothic"/>
              </a:rPr>
              <a:t>System</a:t>
            </a:r>
            <a:endParaRPr lang="en-US" sz="1600" b="1" dirty="0">
              <a:solidFill>
                <a:srgbClr val="0057B8"/>
              </a:solidFill>
              <a:latin typeface="Century Gothic"/>
              <a:cs typeface="Century Gothic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568737" y="6898454"/>
            <a:ext cx="2205968" cy="11289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ctr">
              <a:defRPr/>
            </a:pPr>
            <a:r>
              <a:rPr lang="en-US" sz="1600" b="1" spc="5" dirty="0">
                <a:solidFill>
                  <a:srgbClr val="0057B8"/>
                </a:solidFill>
                <a:latin typeface="Century Gothic"/>
                <a:cs typeface="Century Gothic"/>
              </a:rPr>
              <a:t>Add </a:t>
            </a:r>
            <a:r>
              <a:rPr lang="en-US" sz="1600" b="1" spc="-5" dirty="0">
                <a:solidFill>
                  <a:srgbClr val="0057B8"/>
                </a:solidFill>
                <a:latin typeface="Century Gothic"/>
                <a:cs typeface="Century Gothic"/>
              </a:rPr>
              <a:t>new </a:t>
            </a:r>
            <a:r>
              <a:rPr lang="en-US" sz="1600" b="1" spc="-10" dirty="0">
                <a:solidFill>
                  <a:srgbClr val="0057B8"/>
                </a:solidFill>
                <a:latin typeface="Century Gothic"/>
                <a:cs typeface="Century Gothic"/>
              </a:rPr>
              <a:t>SKU’s </a:t>
            </a:r>
            <a:r>
              <a:rPr lang="en-US" sz="1600" b="1" spc="-5" dirty="0">
                <a:solidFill>
                  <a:srgbClr val="0057B8"/>
                </a:solidFill>
                <a:latin typeface="Century Gothic"/>
                <a:cs typeface="Century Gothic"/>
              </a:rPr>
              <a:t>to </a:t>
            </a:r>
            <a:r>
              <a:rPr lang="en-US" sz="1600" b="1" dirty="0">
                <a:solidFill>
                  <a:srgbClr val="0057B8"/>
                </a:solidFill>
                <a:latin typeface="Century Gothic"/>
                <a:cs typeface="Century Gothic"/>
              </a:rPr>
              <a:t>your POG</a:t>
            </a:r>
            <a:r>
              <a:rPr lang="en-US" sz="1600" b="1" spc="-100" dirty="0">
                <a:solidFill>
                  <a:srgbClr val="0057B8"/>
                </a:solidFill>
                <a:latin typeface="Century Gothic"/>
                <a:cs typeface="Century Gothic"/>
              </a:rPr>
              <a:t> </a:t>
            </a:r>
            <a:r>
              <a:rPr lang="en-US" sz="1600" b="1" dirty="0">
                <a:solidFill>
                  <a:srgbClr val="0057B8"/>
                </a:solidFill>
                <a:latin typeface="Century Gothic"/>
                <a:cs typeface="Century Gothic"/>
              </a:rPr>
              <a:t>by  adding our Two Tier</a:t>
            </a:r>
            <a:r>
              <a:rPr lang="en-US" sz="1600" b="1" spc="-130" dirty="0">
                <a:solidFill>
                  <a:srgbClr val="0057B8"/>
                </a:solidFill>
                <a:latin typeface="Century Gothic"/>
                <a:cs typeface="Century Gothic"/>
              </a:rPr>
              <a:t> </a:t>
            </a:r>
            <a:r>
              <a:rPr lang="en-US" sz="1600" b="1" spc="-5" dirty="0">
                <a:solidFill>
                  <a:srgbClr val="0057B8"/>
                </a:solidFill>
                <a:latin typeface="Century Gothic"/>
                <a:cs typeface="Century Gothic"/>
              </a:rPr>
              <a:t>System</a:t>
            </a:r>
            <a:endParaRPr lang="en-US" sz="1600" b="1" dirty="0">
              <a:solidFill>
                <a:srgbClr val="0057B8"/>
              </a:solidFill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37610" y="1704124"/>
            <a:ext cx="6366556" cy="6366556"/>
            <a:chOff x="2148375" y="1668168"/>
            <a:chExt cx="6366556" cy="6366556"/>
          </a:xfrm>
        </p:grpSpPr>
        <p:sp>
          <p:nvSpPr>
            <p:cNvPr id="5" name="Rounded Rectangle 4"/>
            <p:cNvSpPr/>
            <p:nvPr/>
          </p:nvSpPr>
          <p:spPr>
            <a:xfrm>
              <a:off x="3276600" y="2476500"/>
              <a:ext cx="3941404" cy="4965153"/>
            </a:xfrm>
            <a:prstGeom prst="roundRect">
              <a:avLst>
                <a:gd name="adj" fmla="val 12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ase Study Icon PNG Transparent Background, Free Download #2654 -  FreeIcons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375" y="1668168"/>
              <a:ext cx="6366556" cy="6366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object 32"/>
          <p:cNvSpPr>
            <a:spLocks/>
          </p:cNvSpPr>
          <p:nvPr/>
        </p:nvSpPr>
        <p:spPr>
          <a:xfrm>
            <a:off x="8521492" y="1626387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811858" y="2426242"/>
            <a:ext cx="7848313" cy="1006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ctr">
              <a:defRPr/>
            </a:pPr>
            <a:r>
              <a:rPr lang="en-US" sz="2400" b="1" dirty="0">
                <a:solidFill>
                  <a:srgbClr val="0057B8"/>
                </a:solidFill>
                <a:latin typeface="Century Gothic" panose="020B0502020202020204" pitchFamily="34" charset="0"/>
                <a:cs typeface="Century Gothic"/>
              </a:rPr>
              <a:t>Merchandise different flavors, </a:t>
            </a:r>
            <a:r>
              <a:rPr lang="en-US" sz="2400" b="1" spc="-5" dirty="0">
                <a:solidFill>
                  <a:srgbClr val="0057B8"/>
                </a:solidFill>
                <a:latin typeface="Century Gothic" panose="020B0502020202020204" pitchFamily="34" charset="0"/>
                <a:cs typeface="Century Gothic"/>
              </a:rPr>
              <a:t>top </a:t>
            </a:r>
            <a:r>
              <a:rPr lang="en-US" sz="2400" b="1" dirty="0">
                <a:solidFill>
                  <a:srgbClr val="0057B8"/>
                </a:solidFill>
                <a:latin typeface="Century Gothic" panose="020B0502020202020204" pitchFamily="34" charset="0"/>
                <a:cs typeface="Century Gothic"/>
              </a:rPr>
              <a:t>over </a:t>
            </a:r>
            <a:r>
              <a:rPr lang="en-US" sz="2400" b="1" spc="-5" dirty="0">
                <a:solidFill>
                  <a:srgbClr val="0057B8"/>
                </a:solidFill>
                <a:latin typeface="Century Gothic" panose="020B0502020202020204" pitchFamily="34" charset="0"/>
                <a:cs typeface="Century Gothic"/>
              </a:rPr>
              <a:t>bottom, </a:t>
            </a:r>
            <a:r>
              <a:rPr lang="en-US" sz="2400" b="1" dirty="0">
                <a:solidFill>
                  <a:srgbClr val="0057B8"/>
                </a:solidFill>
                <a:latin typeface="Century Gothic" panose="020B0502020202020204" pitchFamily="34" charset="0"/>
                <a:cs typeface="Century Gothic"/>
              </a:rPr>
              <a:t>by adding</a:t>
            </a:r>
            <a:r>
              <a:rPr lang="en-US" sz="2400" b="1" spc="-135" dirty="0">
                <a:solidFill>
                  <a:srgbClr val="0057B8"/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2400" b="1" dirty="0">
                <a:solidFill>
                  <a:srgbClr val="0057B8"/>
                </a:solidFill>
                <a:latin typeface="Century Gothic" panose="020B0502020202020204" pitchFamily="34" charset="0"/>
                <a:cs typeface="Century Gothic"/>
              </a:rPr>
              <a:t>our Two Tier</a:t>
            </a:r>
            <a:r>
              <a:rPr lang="en-US" sz="2400" b="1" spc="-100" dirty="0">
                <a:solidFill>
                  <a:srgbClr val="0057B8"/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2400" b="1" spc="-5" dirty="0">
                <a:solidFill>
                  <a:srgbClr val="0057B8"/>
                </a:solidFill>
                <a:latin typeface="Century Gothic" panose="020B0502020202020204" pitchFamily="34" charset="0"/>
                <a:cs typeface="Century Gothic"/>
              </a:rPr>
              <a:t>System</a:t>
            </a:r>
            <a:endParaRPr lang="en-US" sz="2400" b="1" dirty="0">
              <a:solidFill>
                <a:srgbClr val="0057B8"/>
              </a:solidFill>
              <a:latin typeface="Century Gothic" panose="020B050202020202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013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11425832" y="0"/>
            <a:ext cx="6862167" cy="51434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22"/>
          <p:cNvSpPr/>
          <p:nvPr/>
        </p:nvSpPr>
        <p:spPr>
          <a:xfrm>
            <a:off x="10287000" y="1763638"/>
            <a:ext cx="7102188" cy="4270623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4584" y="-114300"/>
            <a:ext cx="11353800" cy="10591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37610" y="1704124"/>
            <a:ext cx="6366556" cy="6366556"/>
            <a:chOff x="2148375" y="1668168"/>
            <a:chExt cx="6366556" cy="6366556"/>
          </a:xfrm>
        </p:grpSpPr>
        <p:sp>
          <p:nvSpPr>
            <p:cNvPr id="13" name="Rounded Rectangle 12"/>
            <p:cNvSpPr/>
            <p:nvPr/>
          </p:nvSpPr>
          <p:spPr>
            <a:xfrm>
              <a:off x="3276600" y="2476500"/>
              <a:ext cx="3941404" cy="4965153"/>
            </a:xfrm>
            <a:prstGeom prst="roundRect">
              <a:avLst>
                <a:gd name="adj" fmla="val 12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Case Study Icon PNG Transparent Background, Free Download #2654 -  FreeIcons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375" y="1668168"/>
              <a:ext cx="6366556" cy="6366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ounded Rectangle 14"/>
          <p:cNvSpPr/>
          <p:nvPr/>
        </p:nvSpPr>
        <p:spPr>
          <a:xfrm>
            <a:off x="10287000" y="6470068"/>
            <a:ext cx="7102188" cy="33415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Two Tier System doubles shelf capacity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Products remain neat &amp; forward facing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Increase SKU’s on shelf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Serves as inventory management tool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Upright product increases visibility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Increase sales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Improve </a:t>
            </a:r>
            <a:r>
              <a:rPr lang="en-US" sz="2100" dirty="0" err="1">
                <a:solidFill>
                  <a:srgbClr val="0057B8"/>
                </a:solidFill>
                <a:latin typeface="Century Gothic" panose="020B0502020202020204" pitchFamily="34" charset="0"/>
              </a:rPr>
              <a:t>s</a:t>
            </a:r>
            <a:r>
              <a:rPr lang="en-US" sz="2100" dirty="0" err="1" smtClean="0">
                <a:solidFill>
                  <a:srgbClr val="0057B8"/>
                </a:solidFill>
                <a:latin typeface="Century Gothic" panose="020B0502020202020204" pitchFamily="34" charset="0"/>
              </a:rPr>
              <a:t>hopability</a:t>
            </a:r>
            <a:endParaRPr lang="en-US" sz="2100" dirty="0" smtClean="0">
              <a:solidFill>
                <a:srgbClr val="0057B8"/>
              </a:solidFill>
              <a:latin typeface="Century Gothic" panose="020B0502020202020204" pitchFamily="34" charset="0"/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Modularity increases facings quickly and easily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76450" y="321507"/>
            <a:ext cx="7848313" cy="1006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ctr">
              <a:defRPr/>
            </a:pPr>
            <a:r>
              <a:rPr lang="en-US" sz="4800" b="1" dirty="0" smtClean="0">
                <a:solidFill>
                  <a:srgbClr val="0057B8"/>
                </a:solidFill>
                <a:latin typeface="Century Gothic" panose="020B0502020202020204" pitchFamily="34" charset="0"/>
                <a:cs typeface="Century Gothic"/>
              </a:rPr>
              <a:t>The Solution</a:t>
            </a:r>
            <a:endParaRPr lang="en-US" sz="4800" b="1" dirty="0">
              <a:solidFill>
                <a:srgbClr val="0057B8"/>
              </a:solidFill>
              <a:latin typeface="Century Gothic" panose="020B050202020202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248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6625" y="305978"/>
            <a:ext cx="11535649" cy="1477328"/>
          </a:xfrm>
        </p:spPr>
        <p:txBody>
          <a:bodyPr/>
          <a:lstStyle/>
          <a:p>
            <a:r>
              <a:rPr lang="en-US" sz="9600" b="1" u="none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HS Innovation</a:t>
            </a:r>
            <a:endParaRPr lang="en-US" sz="9600" b="1" u="none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15163800" y="9105900"/>
            <a:ext cx="2876549" cy="94297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Rounded Rectangle 20"/>
          <p:cNvSpPr/>
          <p:nvPr/>
        </p:nvSpPr>
        <p:spPr>
          <a:xfrm>
            <a:off x="7129038" y="4152900"/>
            <a:ext cx="10092162" cy="3124200"/>
          </a:xfrm>
          <a:prstGeom prst="round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716000" y="5829300"/>
            <a:ext cx="28956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Modular</a:t>
            </a:r>
            <a:endParaRPr lang="en-US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791700" y="5829300"/>
            <a:ext cx="28956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Market Needs</a:t>
            </a:r>
            <a:endParaRPr lang="en-US" sz="4000" dirty="0">
              <a:solidFill>
                <a:srgbClr val="0057B8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746997" y="2851358"/>
            <a:ext cx="28956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Solves a Problem</a:t>
            </a:r>
            <a:endParaRPr lang="en-US" sz="36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22697" y="2851358"/>
            <a:ext cx="28956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Sales Potential</a:t>
            </a:r>
            <a:endParaRPr lang="en-US" sz="32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object 32"/>
          <p:cNvSpPr>
            <a:spLocks/>
          </p:cNvSpPr>
          <p:nvPr/>
        </p:nvSpPr>
        <p:spPr>
          <a:xfrm flipH="1">
            <a:off x="-362826" y="1822942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723900"/>
            <a:ext cx="5669280" cy="8902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4" name="object 13"/>
          <p:cNvSpPr/>
          <p:nvPr/>
        </p:nvSpPr>
        <p:spPr>
          <a:xfrm>
            <a:off x="7713314" y="40957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13"/>
          <p:cNvSpPr/>
          <p:nvPr/>
        </p:nvSpPr>
        <p:spPr>
          <a:xfrm>
            <a:off x="10718297" y="408468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13"/>
          <p:cNvSpPr/>
          <p:nvPr/>
        </p:nvSpPr>
        <p:spPr>
          <a:xfrm>
            <a:off x="11632697" y="409759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3"/>
          <p:cNvSpPr/>
          <p:nvPr/>
        </p:nvSpPr>
        <p:spPr>
          <a:xfrm>
            <a:off x="14637680" y="407362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9677400" y="721196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3"/>
          <p:cNvSpPr/>
          <p:nvPr/>
        </p:nvSpPr>
        <p:spPr>
          <a:xfrm>
            <a:off x="12687300" y="720090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3"/>
          <p:cNvSpPr/>
          <p:nvPr/>
        </p:nvSpPr>
        <p:spPr>
          <a:xfrm>
            <a:off x="13587567" y="721380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13"/>
          <p:cNvSpPr/>
          <p:nvPr/>
        </p:nvSpPr>
        <p:spPr>
          <a:xfrm>
            <a:off x="16610985" y="721903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5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316200" y="604851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4132" y="246555"/>
            <a:ext cx="3454401" cy="1828800"/>
          </a:xfrm>
          <a:prstGeom prst="rect">
            <a:avLst/>
          </a:prstGeom>
        </p:spPr>
      </p:pic>
      <p:sp>
        <p:nvSpPr>
          <p:cNvPr id="9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670131"/>
            <a:ext cx="11439856" cy="7644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381000" y="171186"/>
            <a:ext cx="8763000" cy="9715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Our latest Innovation...</a:t>
            </a:r>
            <a:endParaRPr lang="en-US" b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826" y="139977"/>
            <a:ext cx="3357807" cy="5272481"/>
            <a:chOff x="0" y="0"/>
            <a:chExt cx="5726624" cy="89920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26624" cy="8992035"/>
            </a:xfrm>
            <a:custGeom>
              <a:avLst/>
              <a:gdLst/>
              <a:ahLst/>
              <a:cxnLst/>
              <a:rect l="l" t="t" r="r" b="b"/>
              <a:pathLst>
                <a:path w="5726624" h="8992035">
                  <a:moveTo>
                    <a:pt x="0" y="0"/>
                  </a:moveTo>
                  <a:lnTo>
                    <a:pt x="5726624" y="0"/>
                  </a:lnTo>
                  <a:lnTo>
                    <a:pt x="5726624" y="8992035"/>
                  </a:lnTo>
                  <a:lnTo>
                    <a:pt x="0" y="8992035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601496" y="152308"/>
            <a:ext cx="5246391" cy="3209837"/>
            <a:chOff x="0" y="0"/>
            <a:chExt cx="6350025" cy="38850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26" cy="3885061"/>
            </a:xfrm>
            <a:custGeom>
              <a:avLst/>
              <a:gdLst/>
              <a:ahLst/>
              <a:cxnLst/>
              <a:rect l="l" t="t" r="r" b="b"/>
              <a:pathLst>
                <a:path w="6350026" h="3885061">
                  <a:moveTo>
                    <a:pt x="0" y="0"/>
                  </a:moveTo>
                  <a:lnTo>
                    <a:pt x="6350026" y="0"/>
                  </a:lnTo>
                  <a:lnTo>
                    <a:pt x="6350026" y="3885061"/>
                  </a:lnTo>
                  <a:lnTo>
                    <a:pt x="0" y="3885061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620546" y="3511987"/>
            <a:ext cx="6969608" cy="2705057"/>
            <a:chOff x="0" y="0"/>
            <a:chExt cx="10755139" cy="41743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55139" cy="4174304"/>
            </a:xfrm>
            <a:custGeom>
              <a:avLst/>
              <a:gdLst/>
              <a:ahLst/>
              <a:cxnLst/>
              <a:rect l="l" t="t" r="r" b="b"/>
              <a:pathLst>
                <a:path w="10755139" h="4174304">
                  <a:moveTo>
                    <a:pt x="0" y="0"/>
                  </a:moveTo>
                  <a:lnTo>
                    <a:pt x="10755139" y="0"/>
                  </a:lnTo>
                  <a:lnTo>
                    <a:pt x="10755139" y="4174304"/>
                  </a:lnTo>
                  <a:lnTo>
                    <a:pt x="0" y="4174304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971712" y="165362"/>
            <a:ext cx="9145394" cy="3196781"/>
            <a:chOff x="0" y="0"/>
            <a:chExt cx="11069226" cy="38692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69226" cy="3869259"/>
            </a:xfrm>
            <a:custGeom>
              <a:avLst/>
              <a:gdLst/>
              <a:ahLst/>
              <a:cxnLst/>
              <a:rect l="l" t="t" r="r" b="b"/>
              <a:pathLst>
                <a:path w="11069226" h="3869259">
                  <a:moveTo>
                    <a:pt x="0" y="0"/>
                  </a:moveTo>
                  <a:lnTo>
                    <a:pt x="11069226" y="0"/>
                  </a:lnTo>
                  <a:lnTo>
                    <a:pt x="11069226" y="3869259"/>
                  </a:lnTo>
                  <a:lnTo>
                    <a:pt x="0" y="3869259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0704454" y="5697071"/>
            <a:ext cx="3209858" cy="4393463"/>
            <a:chOff x="0" y="0"/>
            <a:chExt cx="3885086" cy="53176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85086" cy="5317675"/>
            </a:xfrm>
            <a:custGeom>
              <a:avLst/>
              <a:gdLst/>
              <a:ahLst/>
              <a:cxnLst/>
              <a:rect l="l" t="t" r="r" b="b"/>
              <a:pathLst>
                <a:path w="3885086" h="5317675">
                  <a:moveTo>
                    <a:pt x="0" y="0"/>
                  </a:moveTo>
                  <a:lnTo>
                    <a:pt x="3885086" y="0"/>
                  </a:lnTo>
                  <a:lnTo>
                    <a:pt x="3885086" y="5317675"/>
                  </a:lnTo>
                  <a:lnTo>
                    <a:pt x="0" y="5317675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601496" y="6366886"/>
            <a:ext cx="2891429" cy="3744323"/>
            <a:chOff x="0" y="0"/>
            <a:chExt cx="6350025" cy="82231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8223116"/>
            </a:xfrm>
            <a:custGeom>
              <a:avLst/>
              <a:gdLst/>
              <a:ahLst/>
              <a:cxnLst/>
              <a:rect l="l" t="t" r="r" b="b"/>
              <a:pathLst>
                <a:path w="6350026" h="8223116">
                  <a:moveTo>
                    <a:pt x="0" y="0"/>
                  </a:moveTo>
                  <a:lnTo>
                    <a:pt x="6350026" y="0"/>
                  </a:lnTo>
                  <a:lnTo>
                    <a:pt x="6350026" y="8223116"/>
                  </a:lnTo>
                  <a:lnTo>
                    <a:pt x="0" y="8223116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4028611" y="3529879"/>
            <a:ext cx="4088495" cy="2891417"/>
            <a:chOff x="0" y="0"/>
            <a:chExt cx="8978969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978969" cy="6350000"/>
            </a:xfrm>
            <a:custGeom>
              <a:avLst/>
              <a:gdLst/>
              <a:ahLst/>
              <a:cxnLst/>
              <a:rect l="l" t="t" r="r" b="b"/>
              <a:pathLst>
                <a:path w="8978969" h="6350000">
                  <a:moveTo>
                    <a:pt x="0" y="0"/>
                  </a:moveTo>
                  <a:lnTo>
                    <a:pt x="8978969" y="0"/>
                  </a:lnTo>
                  <a:lnTo>
                    <a:pt x="8978969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489BC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4028611" y="3529879"/>
            <a:ext cx="4088495" cy="6581330"/>
            <a:chOff x="0" y="0"/>
            <a:chExt cx="7146638" cy="115040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46638" cy="11504082"/>
            </a:xfrm>
            <a:custGeom>
              <a:avLst/>
              <a:gdLst/>
              <a:ahLst/>
              <a:cxnLst/>
              <a:rect l="l" t="t" r="r" b="b"/>
              <a:pathLst>
                <a:path w="7146638" h="11504082">
                  <a:moveTo>
                    <a:pt x="0" y="0"/>
                  </a:moveTo>
                  <a:lnTo>
                    <a:pt x="7146638" y="0"/>
                  </a:lnTo>
                  <a:lnTo>
                    <a:pt x="7146638" y="11504082"/>
                  </a:lnTo>
                  <a:lnTo>
                    <a:pt x="0" y="11504082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616750" y="6346211"/>
            <a:ext cx="3954356" cy="3744323"/>
            <a:chOff x="0" y="0"/>
            <a:chExt cx="4786196" cy="453198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86196" cy="4531982"/>
            </a:xfrm>
            <a:custGeom>
              <a:avLst/>
              <a:gdLst/>
              <a:ahLst/>
              <a:cxnLst/>
              <a:rect l="l" t="t" r="r" b="b"/>
              <a:pathLst>
                <a:path w="4786196" h="4531982">
                  <a:moveTo>
                    <a:pt x="0" y="0"/>
                  </a:moveTo>
                  <a:lnTo>
                    <a:pt x="4786196" y="0"/>
                  </a:lnTo>
                  <a:lnTo>
                    <a:pt x="4786196" y="4531982"/>
                  </a:lnTo>
                  <a:lnTo>
                    <a:pt x="0" y="4531982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23826" y="8381921"/>
            <a:ext cx="3353846" cy="1767641"/>
            <a:chOff x="0" y="0"/>
            <a:chExt cx="4059362" cy="213948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059362" cy="2139484"/>
            </a:xfrm>
            <a:custGeom>
              <a:avLst/>
              <a:gdLst/>
              <a:ahLst/>
              <a:cxnLst/>
              <a:rect l="l" t="t" r="r" b="b"/>
              <a:pathLst>
                <a:path w="4059362" h="2139484">
                  <a:moveTo>
                    <a:pt x="0" y="0"/>
                  </a:moveTo>
                  <a:lnTo>
                    <a:pt x="4059362" y="0"/>
                  </a:lnTo>
                  <a:lnTo>
                    <a:pt x="4059362" y="2139484"/>
                  </a:lnTo>
                  <a:lnTo>
                    <a:pt x="0" y="2139484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23826" y="5555333"/>
            <a:ext cx="3353846" cy="2683713"/>
          </a:xfrm>
          <a:custGeom>
            <a:avLst/>
            <a:gdLst/>
            <a:ahLst/>
            <a:cxnLst/>
            <a:rect l="l" t="t" r="r" b="b"/>
            <a:pathLst>
              <a:path w="3353845" h="2683713">
                <a:moveTo>
                  <a:pt x="0" y="0"/>
                </a:moveTo>
                <a:lnTo>
                  <a:pt x="3353845" y="0"/>
                </a:lnTo>
                <a:lnTo>
                  <a:pt x="3353845" y="2683713"/>
                </a:lnTo>
                <a:lnTo>
                  <a:pt x="0" y="268371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733030" y="3529879"/>
            <a:ext cx="3181283" cy="2025455"/>
            <a:chOff x="0" y="0"/>
            <a:chExt cx="6960700" cy="443172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960701" cy="4431727"/>
            </a:xfrm>
            <a:custGeom>
              <a:avLst/>
              <a:gdLst/>
              <a:ahLst/>
              <a:cxnLst/>
              <a:rect l="l" t="t" r="r" b="b"/>
              <a:pathLst>
                <a:path w="6960701" h="4431727">
                  <a:moveTo>
                    <a:pt x="0" y="0"/>
                  </a:moveTo>
                  <a:lnTo>
                    <a:pt x="6960701" y="0"/>
                  </a:lnTo>
                  <a:lnTo>
                    <a:pt x="6960701" y="4431727"/>
                  </a:lnTo>
                  <a:lnTo>
                    <a:pt x="0" y="4431727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 rot="10800000">
            <a:off x="12037346" y="3149034"/>
            <a:ext cx="6403054" cy="4280466"/>
          </a:xfrm>
          <a:custGeom>
            <a:avLst/>
            <a:gdLst>
              <a:gd name="connsiteX0" fmla="*/ 0 w 5073499"/>
              <a:gd name="connsiteY0" fmla="*/ 0 h 4964687"/>
              <a:gd name="connsiteX1" fmla="*/ 2536750 w 5073499"/>
              <a:gd name="connsiteY1" fmla="*/ 0 h 4964687"/>
              <a:gd name="connsiteX2" fmla="*/ 5073500 w 5073499"/>
              <a:gd name="connsiteY2" fmla="*/ 2482344 h 4964687"/>
              <a:gd name="connsiteX3" fmla="*/ 2536750 w 5073499"/>
              <a:gd name="connsiteY3" fmla="*/ 4964688 h 4964687"/>
              <a:gd name="connsiteX4" fmla="*/ 0 w 5073499"/>
              <a:gd name="connsiteY4" fmla="*/ 4964687 h 4964687"/>
              <a:gd name="connsiteX5" fmla="*/ 0 w 5073499"/>
              <a:gd name="connsiteY5" fmla="*/ 0 h 4964687"/>
              <a:gd name="connsiteX0" fmla="*/ 2043404 w 7116904"/>
              <a:gd name="connsiteY0" fmla="*/ 0 h 4964688"/>
              <a:gd name="connsiteX1" fmla="*/ 4580154 w 7116904"/>
              <a:gd name="connsiteY1" fmla="*/ 0 h 4964688"/>
              <a:gd name="connsiteX2" fmla="*/ 7116904 w 7116904"/>
              <a:gd name="connsiteY2" fmla="*/ 2482344 h 4964688"/>
              <a:gd name="connsiteX3" fmla="*/ 4580154 w 7116904"/>
              <a:gd name="connsiteY3" fmla="*/ 4964688 h 4964688"/>
              <a:gd name="connsiteX4" fmla="*/ 0 w 7116904"/>
              <a:gd name="connsiteY4" fmla="*/ 4964687 h 4964688"/>
              <a:gd name="connsiteX5" fmla="*/ 2043404 w 7116904"/>
              <a:gd name="connsiteY5" fmla="*/ 0 h 4964688"/>
              <a:gd name="connsiteX0" fmla="*/ 0 w 7116904"/>
              <a:gd name="connsiteY0" fmla="*/ 9331 h 4964688"/>
              <a:gd name="connsiteX1" fmla="*/ 4580154 w 7116904"/>
              <a:gd name="connsiteY1" fmla="*/ 0 h 4964688"/>
              <a:gd name="connsiteX2" fmla="*/ 7116904 w 7116904"/>
              <a:gd name="connsiteY2" fmla="*/ 2482344 h 4964688"/>
              <a:gd name="connsiteX3" fmla="*/ 4580154 w 7116904"/>
              <a:gd name="connsiteY3" fmla="*/ 4964688 h 4964688"/>
              <a:gd name="connsiteX4" fmla="*/ 0 w 7116904"/>
              <a:gd name="connsiteY4" fmla="*/ 4964687 h 4964688"/>
              <a:gd name="connsiteX5" fmla="*/ 0 w 7116904"/>
              <a:gd name="connsiteY5" fmla="*/ 9331 h 496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6904" h="4964688">
                <a:moveTo>
                  <a:pt x="0" y="9331"/>
                </a:moveTo>
                <a:lnTo>
                  <a:pt x="4580154" y="0"/>
                </a:lnTo>
                <a:cubicBezTo>
                  <a:pt x="5981162" y="0"/>
                  <a:pt x="7116904" y="1111383"/>
                  <a:pt x="7116904" y="2482344"/>
                </a:cubicBezTo>
                <a:cubicBezTo>
                  <a:pt x="7116904" y="3853305"/>
                  <a:pt x="5981162" y="4964688"/>
                  <a:pt x="4580154" y="4964688"/>
                </a:cubicBezTo>
                <a:lnTo>
                  <a:pt x="0" y="4964687"/>
                </a:lnTo>
                <a:lnTo>
                  <a:pt x="0" y="93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50801" tIns="50801" rIns="50801" bIns="50801" rtlCol="0" anchor="ctr"/>
          <a:lstStyle/>
          <a:p>
            <a:pPr algn="ctr" defTabSz="914445">
              <a:lnSpc>
                <a:spcPts val="2660"/>
              </a:lnSpc>
            </a:pPr>
            <a:endParaRPr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268200" y="3378445"/>
            <a:ext cx="3821648" cy="3821648"/>
            <a:chOff x="12268200" y="3378445"/>
            <a:chExt cx="3821648" cy="3821648"/>
          </a:xfrm>
        </p:grpSpPr>
        <p:sp>
          <p:nvSpPr>
            <p:cNvPr id="31" name="Oval 30"/>
            <p:cNvSpPr/>
            <p:nvPr/>
          </p:nvSpPr>
          <p:spPr>
            <a:xfrm>
              <a:off x="12268200" y="3378445"/>
              <a:ext cx="3821648" cy="38216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191014" y="5788556"/>
              <a:ext cx="2429985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8696"/>
                </a:lnSpc>
                <a:spcBef>
                  <a:spcPct val="0"/>
                </a:spcBef>
              </a:pPr>
              <a:r>
                <a:rPr lang="en-US" sz="3600" spc="900" dirty="0" smtClean="0">
                  <a:solidFill>
                    <a:srgbClr val="0057B8"/>
                  </a:solidFill>
                  <a:latin typeface="Myriad Pro" panose="020B0503030403020204" pitchFamily="34" charset="0"/>
                  <a:ea typeface="Anton"/>
                  <a:cs typeface="Anton"/>
                  <a:sym typeface="Anton"/>
                </a:rPr>
                <a:t>RETAIL</a:t>
              </a:r>
              <a:endParaRPr lang="en-US" sz="3600" spc="900" dirty="0">
                <a:solidFill>
                  <a:srgbClr val="0057B8"/>
                </a:solidFill>
                <a:latin typeface="Myriad Pro" panose="020B0503030403020204" pitchFamily="34" charset="0"/>
                <a:ea typeface="Anton"/>
                <a:cs typeface="Anton"/>
                <a:sym typeface="Anton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37810" y="3973823"/>
              <a:ext cx="2082429" cy="208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0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772400" y="2502527"/>
            <a:ext cx="9753600" cy="66317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511259" y="597111"/>
            <a:ext cx="4207510" cy="9715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Features</a:t>
            </a:r>
            <a:endParaRPr lang="en-US" b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object 22"/>
          <p:cNvSpPr/>
          <p:nvPr/>
        </p:nvSpPr>
        <p:spPr>
          <a:xfrm>
            <a:off x="2213489" y="5171353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09800" y="2636973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61611" y="1094160"/>
            <a:ext cx="6504226" cy="1324975"/>
          </a:xfrm>
          <a:custGeom>
            <a:avLst/>
            <a:gdLst>
              <a:gd name="connsiteX0" fmla="*/ 0 w 6504226"/>
              <a:gd name="connsiteY0" fmla="*/ 0 h 1324975"/>
              <a:gd name="connsiteX1" fmla="*/ 6333351 w 6504226"/>
              <a:gd name="connsiteY1" fmla="*/ 0 h 1324975"/>
              <a:gd name="connsiteX2" fmla="*/ 6366842 w 6504226"/>
              <a:gd name="connsiteY2" fmla="*/ 3313 h 1324975"/>
              <a:gd name="connsiteX3" fmla="*/ 6428152 w 6504226"/>
              <a:gd name="connsiteY3" fmla="*/ 28709 h 1324975"/>
              <a:gd name="connsiteX4" fmla="*/ 6475517 w 6504226"/>
              <a:gd name="connsiteY4" fmla="*/ 76073 h 1324975"/>
              <a:gd name="connsiteX5" fmla="*/ 6500912 w 6504226"/>
              <a:gd name="connsiteY5" fmla="*/ 137383 h 1324975"/>
              <a:gd name="connsiteX6" fmla="*/ 6504226 w 6504226"/>
              <a:gd name="connsiteY6" fmla="*/ 170875 h 1324975"/>
              <a:gd name="connsiteX7" fmla="*/ 6494393 w 6504226"/>
              <a:gd name="connsiteY7" fmla="*/ 1324975 h 132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04226" h="1324975">
                <a:moveTo>
                  <a:pt x="0" y="0"/>
                </a:moveTo>
                <a:lnTo>
                  <a:pt x="6333351" y="0"/>
                </a:lnTo>
                <a:lnTo>
                  <a:pt x="6366842" y="3313"/>
                </a:lnTo>
                <a:lnTo>
                  <a:pt x="6428152" y="28709"/>
                </a:lnTo>
                <a:lnTo>
                  <a:pt x="6475517" y="76073"/>
                </a:lnTo>
                <a:lnTo>
                  <a:pt x="6500912" y="137383"/>
                </a:lnTo>
                <a:lnTo>
                  <a:pt x="6504226" y="170875"/>
                </a:lnTo>
                <a:cubicBezTo>
                  <a:pt x="6504226" y="227833"/>
                  <a:pt x="6494393" y="1268017"/>
                  <a:pt x="6494393" y="1324975"/>
                </a:cubicBez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37786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57149"/>
                </a:move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308688" y="237811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114299"/>
                </a:move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4059" y="1094160"/>
            <a:ext cx="1000760" cy="2353310"/>
          </a:xfrm>
          <a:custGeom>
            <a:avLst/>
            <a:gdLst/>
            <a:ahLst/>
            <a:cxnLst/>
            <a:rect l="l" t="t" r="r" b="b"/>
            <a:pathLst>
              <a:path w="1000760" h="2353310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2124205"/>
                </a:lnTo>
                <a:lnTo>
                  <a:pt x="4644" y="2170276"/>
                </a:lnTo>
                <a:lnTo>
                  <a:pt x="17964" y="2213187"/>
                </a:lnTo>
                <a:lnTo>
                  <a:pt x="39041" y="2252018"/>
                </a:lnTo>
                <a:lnTo>
                  <a:pt x="66955" y="2285850"/>
                </a:lnTo>
                <a:lnTo>
                  <a:pt x="100787" y="2313764"/>
                </a:lnTo>
                <a:lnTo>
                  <a:pt x="139618" y="2334841"/>
                </a:lnTo>
                <a:lnTo>
                  <a:pt x="182529" y="2348161"/>
                </a:lnTo>
                <a:lnTo>
                  <a:pt x="228599" y="2352805"/>
                </a:lnTo>
                <a:lnTo>
                  <a:pt x="1000617" y="2352805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64201" y="338981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4059" y="1094160"/>
            <a:ext cx="1000760" cy="4896485"/>
          </a:xfrm>
          <a:custGeom>
            <a:avLst/>
            <a:gdLst/>
            <a:ahLst/>
            <a:cxnLst/>
            <a:rect l="l" t="t" r="r" b="b"/>
            <a:pathLst>
              <a:path w="1000760" h="4896485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4667442"/>
                </a:lnTo>
                <a:lnTo>
                  <a:pt x="4644" y="4713513"/>
                </a:lnTo>
                <a:lnTo>
                  <a:pt x="17964" y="4756424"/>
                </a:lnTo>
                <a:lnTo>
                  <a:pt x="39041" y="4795255"/>
                </a:lnTo>
                <a:lnTo>
                  <a:pt x="66955" y="4829087"/>
                </a:lnTo>
                <a:lnTo>
                  <a:pt x="100787" y="4857001"/>
                </a:lnTo>
                <a:lnTo>
                  <a:pt x="139618" y="4878078"/>
                </a:lnTo>
                <a:lnTo>
                  <a:pt x="182529" y="4891398"/>
                </a:lnTo>
                <a:lnTo>
                  <a:pt x="228599" y="4896043"/>
                </a:lnTo>
                <a:lnTo>
                  <a:pt x="1000617" y="4896043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64201" y="593305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50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9"/>
                </a:lnTo>
                <a:lnTo>
                  <a:pt x="57149" y="114300"/>
                </a:lnTo>
                <a:lnTo>
                  <a:pt x="34904" y="109809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50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50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54059" y="1094160"/>
            <a:ext cx="1000760" cy="7439659"/>
          </a:xfrm>
          <a:custGeom>
            <a:avLst/>
            <a:gdLst/>
            <a:ahLst/>
            <a:cxnLst/>
            <a:rect l="l" t="t" r="r" b="b"/>
            <a:pathLst>
              <a:path w="1000760" h="7439659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7210680"/>
                </a:lnTo>
                <a:lnTo>
                  <a:pt x="4644" y="7256751"/>
                </a:lnTo>
                <a:lnTo>
                  <a:pt x="17964" y="7299662"/>
                </a:lnTo>
                <a:lnTo>
                  <a:pt x="39041" y="7338493"/>
                </a:lnTo>
                <a:lnTo>
                  <a:pt x="66955" y="7372325"/>
                </a:lnTo>
                <a:lnTo>
                  <a:pt x="100787" y="7400239"/>
                </a:lnTo>
                <a:lnTo>
                  <a:pt x="139618" y="7421316"/>
                </a:lnTo>
                <a:lnTo>
                  <a:pt x="182529" y="7434636"/>
                </a:lnTo>
                <a:lnTo>
                  <a:pt x="228599" y="7439280"/>
                </a:lnTo>
                <a:lnTo>
                  <a:pt x="1000617" y="7439280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64201" y="847629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0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0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9" r="6513"/>
          <a:stretch/>
        </p:blipFill>
        <p:spPr>
          <a:xfrm>
            <a:off x="8260080" y="2813928"/>
            <a:ext cx="8778240" cy="6015462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Box 2"/>
          <p:cNvSpPr txBox="1"/>
          <p:nvPr/>
        </p:nvSpPr>
        <p:spPr>
          <a:xfrm>
            <a:off x="2401513" y="5332887"/>
            <a:ext cx="3460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Modular shelf with pull out bar -  fits both coolers and gondolas</a:t>
            </a:r>
            <a:endParaRPr lang="en-US" sz="24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object 22"/>
          <p:cNvSpPr/>
          <p:nvPr/>
        </p:nvSpPr>
        <p:spPr>
          <a:xfrm>
            <a:off x="2216681" y="7685050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86513" y="7905957"/>
            <a:ext cx="3460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Expandable modules that lock at desired width</a:t>
            </a:r>
            <a:endParaRPr lang="en-US" sz="24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12389" y="2857880"/>
            <a:ext cx="3460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Patented shelf and module design ease product rotation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316200" y="604851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0065" y="236910"/>
            <a:ext cx="3454401" cy="1828800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99664" y="598716"/>
            <a:ext cx="8534400" cy="8327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29113" y="3204787"/>
            <a:ext cx="6577189" cy="679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-562162"/>
            <a:ext cx="5943600" cy="314661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625596" y="2260600"/>
            <a:ext cx="5842004" cy="6477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Installation in stores</a:t>
            </a:r>
            <a:endParaRPr lang="en-US" sz="1200" b="1" i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-562162"/>
            <a:ext cx="5943600" cy="314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07640" y="1536700"/>
            <a:ext cx="8940800" cy="670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8031" y="4075642"/>
            <a:ext cx="6697135" cy="5022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0" name="Rounded Rectangle 9"/>
          <p:cNvSpPr/>
          <p:nvPr/>
        </p:nvSpPr>
        <p:spPr>
          <a:xfrm>
            <a:off x="1625596" y="2260600"/>
            <a:ext cx="5842004" cy="6477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Installation in stores</a:t>
            </a:r>
            <a:endParaRPr lang="en-US" sz="1200" b="1" i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2"/>
          <p:cNvSpPr/>
          <p:nvPr/>
        </p:nvSpPr>
        <p:spPr>
          <a:xfrm flipH="1">
            <a:off x="-18190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32"/>
          <p:cNvSpPr/>
          <p:nvPr/>
        </p:nvSpPr>
        <p:spPr>
          <a:xfrm flipH="1">
            <a:off x="-152400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" y="604851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23" y="236910"/>
            <a:ext cx="3454401" cy="182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17901"/>
            <a:ext cx="11454825" cy="8591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2" name="Rounded Rectangle 11"/>
          <p:cNvSpPr/>
          <p:nvPr/>
        </p:nvSpPr>
        <p:spPr>
          <a:xfrm>
            <a:off x="304800" y="4327734"/>
            <a:ext cx="4648200" cy="1653966"/>
          </a:xfrm>
          <a:prstGeom prst="roundRect">
            <a:avLst>
              <a:gd name="adj" fmla="val 20098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2800" b="1" i="1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Completed installation:</a:t>
            </a:r>
          </a:p>
          <a:p>
            <a:pPr algn="ctr"/>
            <a:r>
              <a:rPr lang="en-US" sz="2800" b="1" i="1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20’ of single serve yogurt</a:t>
            </a:r>
          </a:p>
        </p:txBody>
      </p:sp>
    </p:spTree>
    <p:extLst>
      <p:ext uri="{BB962C8B-B14F-4D97-AF65-F5344CB8AC3E}">
        <p14:creationId xmlns:p14="http://schemas.microsoft.com/office/powerpoint/2010/main" val="23877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/>
          <p:cNvSpPr/>
          <p:nvPr/>
        </p:nvSpPr>
        <p:spPr>
          <a:xfrm flipH="1">
            <a:off x="-18190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32"/>
          <p:cNvSpPr/>
          <p:nvPr/>
        </p:nvSpPr>
        <p:spPr>
          <a:xfrm flipH="1">
            <a:off x="-152400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4800" y="647700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23" y="236910"/>
            <a:ext cx="3454401" cy="182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419100"/>
            <a:ext cx="6782218" cy="693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019036"/>
            <a:ext cx="9906419" cy="5557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4" name="Rounded Rectangle 13"/>
          <p:cNvSpPr/>
          <p:nvPr/>
        </p:nvSpPr>
        <p:spPr>
          <a:xfrm>
            <a:off x="4602480" y="998909"/>
            <a:ext cx="5842004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Completed installation for open air coolers</a:t>
            </a:r>
            <a:endParaRPr lang="en-US" sz="1200" b="1" i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04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040" y="2781300"/>
            <a:ext cx="8436960" cy="6327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15316200" y="604851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0065" y="236910"/>
            <a:ext cx="3454401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47" y="495300"/>
            <a:ext cx="8595360" cy="601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6" name="Rounded Rectangle 15"/>
          <p:cNvSpPr/>
          <p:nvPr/>
        </p:nvSpPr>
        <p:spPr>
          <a:xfrm>
            <a:off x="9538290" y="1173930"/>
            <a:ext cx="4523048" cy="6101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i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Pullout bar in action</a:t>
            </a:r>
            <a:endParaRPr lang="en-US" sz="2600" b="1" i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04258" y="7122463"/>
            <a:ext cx="5173138" cy="1840754"/>
          </a:xfrm>
          <a:prstGeom prst="roundRect">
            <a:avLst>
              <a:gd name="adj" fmla="val 20098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Modules pull out and rest on bar for easy loading and improved product rotation</a:t>
            </a:r>
          </a:p>
        </p:txBody>
      </p:sp>
    </p:spTree>
    <p:extLst>
      <p:ext uri="{BB962C8B-B14F-4D97-AF65-F5344CB8AC3E}">
        <p14:creationId xmlns:p14="http://schemas.microsoft.com/office/powerpoint/2010/main" val="16038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2"/>
          <a:stretch/>
        </p:blipFill>
        <p:spPr>
          <a:xfrm>
            <a:off x="8567379" y="527296"/>
            <a:ext cx="9218991" cy="563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91" y="4617166"/>
            <a:ext cx="7956962" cy="4896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96" y="-342900"/>
            <a:ext cx="7113239" cy="376583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09461" y="3073369"/>
            <a:ext cx="4735707" cy="7933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Two ways to load</a:t>
            </a:r>
            <a:endParaRPr lang="en-US" sz="1200" b="1" i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7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0919" y="-342900"/>
            <a:ext cx="7113239" cy="3765832"/>
          </a:xfrm>
          <a:prstGeom prst="rect">
            <a:avLst/>
          </a:prstGeom>
        </p:spPr>
      </p:pic>
      <p:pic>
        <p:nvPicPr>
          <p:cNvPr id="1026" name="Picture 3" descr="cid:image003.png@01DB36B4.D7AA7F9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4889746"/>
            <a:ext cx="5029200" cy="468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008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9722" y="1612916"/>
            <a:ext cx="11892156" cy="7963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56346" y="3346696"/>
            <a:ext cx="4735707" cy="7933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Modular Modules</a:t>
            </a:r>
            <a:endParaRPr lang="en-US" sz="1200" b="1" i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67154" y="3143875"/>
            <a:ext cx="8317107" cy="7933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Development in other categories</a:t>
            </a:r>
            <a:endParaRPr lang="en-US" sz="1200" b="1" i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-578170"/>
            <a:ext cx="8204201" cy="4343400"/>
          </a:xfrm>
          <a:prstGeom prst="rect">
            <a:avLst/>
          </a:prstGeom>
        </p:spPr>
      </p:pic>
      <p:sp>
        <p:nvSpPr>
          <p:cNvPr id="10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1"/>
          <a:stretch/>
        </p:blipFill>
        <p:spPr>
          <a:xfrm>
            <a:off x="9659457" y="642627"/>
            <a:ext cx="8205157" cy="8338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949" y="4385785"/>
            <a:ext cx="7772400" cy="5394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2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76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2057400" y="4713361"/>
            <a:ext cx="13487400" cy="3630539"/>
          </a:xfrm>
          <a:prstGeom prst="round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0919" y="-342900"/>
            <a:ext cx="7113239" cy="3765832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5163800" y="9105900"/>
            <a:ext cx="2876549" cy="94297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val 28"/>
          <p:cNvSpPr/>
          <p:nvPr/>
        </p:nvSpPr>
        <p:spPr>
          <a:xfrm>
            <a:off x="9495651" y="6851932"/>
            <a:ext cx="3039783" cy="28797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Optimized Shelf Organization</a:t>
            </a:r>
            <a:endParaRPr lang="en-US" sz="24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039021" y="6851932"/>
            <a:ext cx="3039783" cy="28797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Efficient Product Rotation</a:t>
            </a:r>
            <a:endParaRPr lang="en-US" sz="36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723966" y="3328219"/>
            <a:ext cx="3039783" cy="28797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Labor Savings</a:t>
            </a:r>
            <a:endParaRPr lang="en-US" sz="40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67336" y="3330677"/>
            <a:ext cx="3039783" cy="28797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Modularity of Modules</a:t>
            </a:r>
            <a:endParaRPr lang="en-US" sz="28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810706" y="3314700"/>
            <a:ext cx="3039783" cy="28797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Gravity Fed Products</a:t>
            </a:r>
            <a:endParaRPr lang="en-US" sz="36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9395975" y="251878"/>
            <a:ext cx="11535649" cy="1477328"/>
          </a:xfrm>
        </p:spPr>
        <p:txBody>
          <a:bodyPr/>
          <a:lstStyle/>
          <a:p>
            <a:r>
              <a:rPr lang="en-US" sz="9600" dirty="0" smtClean="0">
                <a:latin typeface="Century Gothic" panose="020B0502020202020204" pitchFamily="34" charset="0"/>
              </a:rPr>
              <a:t>Key Benefits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35" name="object 32"/>
          <p:cNvSpPr>
            <a:spLocks/>
          </p:cNvSpPr>
          <p:nvPr/>
        </p:nvSpPr>
        <p:spPr>
          <a:xfrm>
            <a:off x="7488494" y="1969495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13"/>
          <p:cNvSpPr/>
          <p:nvPr/>
        </p:nvSpPr>
        <p:spPr>
          <a:xfrm>
            <a:off x="2696406" y="464029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13"/>
          <p:cNvSpPr/>
          <p:nvPr/>
        </p:nvSpPr>
        <p:spPr>
          <a:xfrm>
            <a:off x="4912431" y="829182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13"/>
          <p:cNvSpPr/>
          <p:nvPr/>
        </p:nvSpPr>
        <p:spPr>
          <a:xfrm>
            <a:off x="5850489" y="464962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13"/>
          <p:cNvSpPr/>
          <p:nvPr/>
        </p:nvSpPr>
        <p:spPr>
          <a:xfrm>
            <a:off x="7153036" y="464962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13"/>
          <p:cNvSpPr/>
          <p:nvPr/>
        </p:nvSpPr>
        <p:spPr>
          <a:xfrm>
            <a:off x="10307119" y="464962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13"/>
          <p:cNvSpPr/>
          <p:nvPr/>
        </p:nvSpPr>
        <p:spPr>
          <a:xfrm>
            <a:off x="11614946" y="464962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13"/>
          <p:cNvSpPr/>
          <p:nvPr/>
        </p:nvSpPr>
        <p:spPr>
          <a:xfrm>
            <a:off x="14769029" y="464962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13"/>
          <p:cNvSpPr/>
          <p:nvPr/>
        </p:nvSpPr>
        <p:spPr>
          <a:xfrm>
            <a:off x="8089240" y="829182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13"/>
          <p:cNvSpPr/>
          <p:nvPr/>
        </p:nvSpPr>
        <p:spPr>
          <a:xfrm>
            <a:off x="9381351" y="829182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13"/>
          <p:cNvSpPr/>
          <p:nvPr/>
        </p:nvSpPr>
        <p:spPr>
          <a:xfrm>
            <a:off x="12535434" y="829182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1425832" y="0"/>
            <a:ext cx="6862167" cy="51434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027602" y="6285179"/>
            <a:ext cx="8176020" cy="28524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0057B8"/>
                </a:solidFill>
                <a:latin typeface="Century Gothic" panose="020B0502020202020204" pitchFamily="34" charset="0"/>
              </a:rPr>
              <a:t>EZLoad</a:t>
            </a: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 Shelf Systems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G3</a:t>
            </a:r>
            <a:r>
              <a:rPr lang="en-US" sz="3600" baseline="300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®</a:t>
            </a: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 - 3</a:t>
            </a:r>
            <a:r>
              <a:rPr lang="en-US" sz="3600" baseline="300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rd</a:t>
            </a: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 Generation </a:t>
            </a:r>
            <a:r>
              <a:rPr lang="en-US" sz="3600" dirty="0" err="1" smtClean="0">
                <a:solidFill>
                  <a:srgbClr val="0057B8"/>
                </a:solidFill>
                <a:latin typeface="Century Gothic" panose="020B0502020202020204" pitchFamily="34" charset="0"/>
              </a:rPr>
              <a:t>EZLoad</a:t>
            </a:r>
            <a:endParaRPr lang="en-US" sz="3600" dirty="0" smtClean="0">
              <a:solidFill>
                <a:srgbClr val="0057B8"/>
              </a:solidFill>
              <a:latin typeface="Century Gothic" panose="020B0502020202020204" pitchFamily="34" charset="0"/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0057B8"/>
                </a:solidFill>
                <a:latin typeface="Century Gothic" panose="020B0502020202020204" pitchFamily="34" charset="0"/>
              </a:rPr>
              <a:t>EZLoad</a:t>
            </a: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 L.E.D. – Illumination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Two-Tier Solutions </a:t>
            </a:r>
            <a:endParaRPr lang="en-US" sz="36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42229" y="2565948"/>
            <a:ext cx="6627495" cy="6627495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236063" y="371513"/>
            <a:ext cx="9987697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6000" b="1" u="none" dirty="0" smtClean="0">
                <a:solidFill>
                  <a:srgbClr val="0057B8"/>
                </a:solidFill>
                <a:latin typeface="Century Gothic" panose="020B0502020202020204" pitchFamily="34" charset="0"/>
                <a:cs typeface="Arial Black"/>
              </a:rPr>
              <a:t>Innovating Retail </a:t>
            </a:r>
            <a:r>
              <a:rPr lang="en-US" sz="6000" b="1" u="none" dirty="0">
                <a:solidFill>
                  <a:srgbClr val="0057B8"/>
                </a:solidFill>
                <a:latin typeface="Century Gothic" panose="020B0502020202020204" pitchFamily="34" charset="0"/>
                <a:cs typeface="Arial Black"/>
              </a:rPr>
              <a:t>S</a:t>
            </a:r>
            <a:r>
              <a:rPr lang="en-US" sz="6000" b="1" u="none" dirty="0" smtClean="0">
                <a:solidFill>
                  <a:srgbClr val="0057B8"/>
                </a:solidFill>
                <a:latin typeface="Century Gothic" panose="020B0502020202020204" pitchFamily="34" charset="0"/>
                <a:cs typeface="Arial Black"/>
              </a:rPr>
              <a:t>uccess</a:t>
            </a:r>
            <a:endParaRPr sz="6000" b="1" u="none" dirty="0">
              <a:solidFill>
                <a:srgbClr val="0057B8"/>
              </a:solidFill>
              <a:latin typeface="Century Gothic" panose="020B0502020202020204" pitchFamily="34" charset="0"/>
              <a:cs typeface="Arial Black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027602" y="2621742"/>
            <a:ext cx="8176020" cy="28524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3600" b="1" i="1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Turning POS into ROI takes a retail marketing partner that has as much passion and creativity as proven experience:</a:t>
            </a:r>
            <a:endParaRPr lang="en-US" sz="3600" b="1" i="1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115612" y="5499587"/>
            <a:ext cx="114300" cy="753842"/>
            <a:chOff x="13115612" y="5499587"/>
            <a:chExt cx="114300" cy="75384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3172762" y="5568673"/>
              <a:ext cx="0" cy="68475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bject 13"/>
            <p:cNvSpPr/>
            <p:nvPr/>
          </p:nvSpPr>
          <p:spPr>
            <a:xfrm rot="16200000">
              <a:off x="13115612" y="549958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chemeClr val="bg1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3"/>
            <p:cNvSpPr/>
            <p:nvPr/>
          </p:nvSpPr>
          <p:spPr>
            <a:xfrm rot="16200000">
              <a:off x="13115612" y="6139129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chemeClr val="bg1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32"/>
          <p:cNvSpPr>
            <a:spLocks/>
          </p:cNvSpPr>
          <p:nvPr/>
        </p:nvSpPr>
        <p:spPr>
          <a:xfrm>
            <a:off x="6477000" y="1626387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8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93957" y="3316144"/>
            <a:ext cx="7329916" cy="5498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1" y="611217"/>
            <a:ext cx="661947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5400" kern="0" dirty="0" smtClean="0">
                <a:latin typeface="Century Gothic" panose="020B0502020202020204" pitchFamily="34" charset="0"/>
              </a:rPr>
              <a:t>Tortilla Solution</a:t>
            </a:r>
            <a:endParaRPr lang="en-US" sz="5400" kern="0" dirty="0">
              <a:latin typeface="Century Gothic" panose="020B0502020202020204" pitchFamily="34" charset="0"/>
            </a:endParaRPr>
          </a:p>
        </p:txBody>
      </p:sp>
      <p:sp>
        <p:nvSpPr>
          <p:cNvPr id="8" name="object 32"/>
          <p:cNvSpPr>
            <a:spLocks/>
          </p:cNvSpPr>
          <p:nvPr/>
        </p:nvSpPr>
        <p:spPr>
          <a:xfrm flipH="1">
            <a:off x="-9293274" y="1588325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63856" y="2166044"/>
            <a:ext cx="8863442" cy="6588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439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772400" y="2925520"/>
            <a:ext cx="9753600" cy="57857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511259" y="597111"/>
            <a:ext cx="4207510" cy="9715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Features</a:t>
            </a:r>
            <a:endParaRPr lang="en-US" b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object 22"/>
          <p:cNvSpPr/>
          <p:nvPr/>
        </p:nvSpPr>
        <p:spPr>
          <a:xfrm>
            <a:off x="2213489" y="5171353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09800" y="2636973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61611" y="1094160"/>
            <a:ext cx="6504226" cy="1832975"/>
          </a:xfrm>
          <a:custGeom>
            <a:avLst/>
            <a:gdLst>
              <a:gd name="connsiteX0" fmla="*/ 0 w 6504226"/>
              <a:gd name="connsiteY0" fmla="*/ 0 h 1324975"/>
              <a:gd name="connsiteX1" fmla="*/ 6333351 w 6504226"/>
              <a:gd name="connsiteY1" fmla="*/ 0 h 1324975"/>
              <a:gd name="connsiteX2" fmla="*/ 6366842 w 6504226"/>
              <a:gd name="connsiteY2" fmla="*/ 3313 h 1324975"/>
              <a:gd name="connsiteX3" fmla="*/ 6428152 w 6504226"/>
              <a:gd name="connsiteY3" fmla="*/ 28709 h 1324975"/>
              <a:gd name="connsiteX4" fmla="*/ 6475517 w 6504226"/>
              <a:gd name="connsiteY4" fmla="*/ 76073 h 1324975"/>
              <a:gd name="connsiteX5" fmla="*/ 6500912 w 6504226"/>
              <a:gd name="connsiteY5" fmla="*/ 137383 h 1324975"/>
              <a:gd name="connsiteX6" fmla="*/ 6504226 w 6504226"/>
              <a:gd name="connsiteY6" fmla="*/ 170875 h 1324975"/>
              <a:gd name="connsiteX7" fmla="*/ 6494393 w 6504226"/>
              <a:gd name="connsiteY7" fmla="*/ 1324975 h 1324975"/>
              <a:gd name="connsiteX0" fmla="*/ 0 w 6504226"/>
              <a:gd name="connsiteY0" fmla="*/ 0 h 1832975"/>
              <a:gd name="connsiteX1" fmla="*/ 6333351 w 6504226"/>
              <a:gd name="connsiteY1" fmla="*/ 0 h 1832975"/>
              <a:gd name="connsiteX2" fmla="*/ 6366842 w 6504226"/>
              <a:gd name="connsiteY2" fmla="*/ 3313 h 1832975"/>
              <a:gd name="connsiteX3" fmla="*/ 6428152 w 6504226"/>
              <a:gd name="connsiteY3" fmla="*/ 28709 h 1832975"/>
              <a:gd name="connsiteX4" fmla="*/ 6475517 w 6504226"/>
              <a:gd name="connsiteY4" fmla="*/ 76073 h 1832975"/>
              <a:gd name="connsiteX5" fmla="*/ 6500912 w 6504226"/>
              <a:gd name="connsiteY5" fmla="*/ 137383 h 1832975"/>
              <a:gd name="connsiteX6" fmla="*/ 6504226 w 6504226"/>
              <a:gd name="connsiteY6" fmla="*/ 170875 h 1832975"/>
              <a:gd name="connsiteX7" fmla="*/ 6494393 w 6504226"/>
              <a:gd name="connsiteY7" fmla="*/ 1832975 h 183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04226" h="1832975">
                <a:moveTo>
                  <a:pt x="0" y="0"/>
                </a:moveTo>
                <a:lnTo>
                  <a:pt x="6333351" y="0"/>
                </a:lnTo>
                <a:lnTo>
                  <a:pt x="6366842" y="3313"/>
                </a:lnTo>
                <a:lnTo>
                  <a:pt x="6428152" y="28709"/>
                </a:lnTo>
                <a:lnTo>
                  <a:pt x="6475517" y="76073"/>
                </a:lnTo>
                <a:lnTo>
                  <a:pt x="6500912" y="137383"/>
                </a:lnTo>
                <a:lnTo>
                  <a:pt x="6504226" y="170875"/>
                </a:lnTo>
                <a:cubicBezTo>
                  <a:pt x="6504226" y="227833"/>
                  <a:pt x="6494393" y="1776017"/>
                  <a:pt x="6494393" y="1832975"/>
                </a:cubicBez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37786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57149"/>
                </a:move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306300" y="279181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114299"/>
                </a:move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4059" y="1094160"/>
            <a:ext cx="1000760" cy="2353310"/>
          </a:xfrm>
          <a:custGeom>
            <a:avLst/>
            <a:gdLst/>
            <a:ahLst/>
            <a:cxnLst/>
            <a:rect l="l" t="t" r="r" b="b"/>
            <a:pathLst>
              <a:path w="1000760" h="2353310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2124205"/>
                </a:lnTo>
                <a:lnTo>
                  <a:pt x="4644" y="2170276"/>
                </a:lnTo>
                <a:lnTo>
                  <a:pt x="17964" y="2213187"/>
                </a:lnTo>
                <a:lnTo>
                  <a:pt x="39041" y="2252018"/>
                </a:lnTo>
                <a:lnTo>
                  <a:pt x="66955" y="2285850"/>
                </a:lnTo>
                <a:lnTo>
                  <a:pt x="100787" y="2313764"/>
                </a:lnTo>
                <a:lnTo>
                  <a:pt x="139618" y="2334841"/>
                </a:lnTo>
                <a:lnTo>
                  <a:pt x="182529" y="2348161"/>
                </a:lnTo>
                <a:lnTo>
                  <a:pt x="228599" y="2352805"/>
                </a:lnTo>
                <a:lnTo>
                  <a:pt x="1000617" y="2352805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64201" y="338981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4059" y="1094160"/>
            <a:ext cx="1000760" cy="4896485"/>
          </a:xfrm>
          <a:custGeom>
            <a:avLst/>
            <a:gdLst/>
            <a:ahLst/>
            <a:cxnLst/>
            <a:rect l="l" t="t" r="r" b="b"/>
            <a:pathLst>
              <a:path w="1000760" h="4896485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4667442"/>
                </a:lnTo>
                <a:lnTo>
                  <a:pt x="4644" y="4713513"/>
                </a:lnTo>
                <a:lnTo>
                  <a:pt x="17964" y="4756424"/>
                </a:lnTo>
                <a:lnTo>
                  <a:pt x="39041" y="4795255"/>
                </a:lnTo>
                <a:lnTo>
                  <a:pt x="66955" y="4829087"/>
                </a:lnTo>
                <a:lnTo>
                  <a:pt x="100787" y="4857001"/>
                </a:lnTo>
                <a:lnTo>
                  <a:pt x="139618" y="4878078"/>
                </a:lnTo>
                <a:lnTo>
                  <a:pt x="182529" y="4891398"/>
                </a:lnTo>
                <a:lnTo>
                  <a:pt x="228599" y="4896043"/>
                </a:lnTo>
                <a:lnTo>
                  <a:pt x="1000617" y="4896043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64201" y="593305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50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9"/>
                </a:lnTo>
                <a:lnTo>
                  <a:pt x="57149" y="114300"/>
                </a:lnTo>
                <a:lnTo>
                  <a:pt x="34904" y="109809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50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50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54059" y="1094160"/>
            <a:ext cx="1000760" cy="7439659"/>
          </a:xfrm>
          <a:custGeom>
            <a:avLst/>
            <a:gdLst/>
            <a:ahLst/>
            <a:cxnLst/>
            <a:rect l="l" t="t" r="r" b="b"/>
            <a:pathLst>
              <a:path w="1000760" h="7439659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7210680"/>
                </a:lnTo>
                <a:lnTo>
                  <a:pt x="4644" y="7256751"/>
                </a:lnTo>
                <a:lnTo>
                  <a:pt x="17964" y="7299662"/>
                </a:lnTo>
                <a:lnTo>
                  <a:pt x="39041" y="7338493"/>
                </a:lnTo>
                <a:lnTo>
                  <a:pt x="66955" y="7372325"/>
                </a:lnTo>
                <a:lnTo>
                  <a:pt x="100787" y="7400239"/>
                </a:lnTo>
                <a:lnTo>
                  <a:pt x="139618" y="7421316"/>
                </a:lnTo>
                <a:lnTo>
                  <a:pt x="182529" y="7434636"/>
                </a:lnTo>
                <a:lnTo>
                  <a:pt x="228599" y="7439280"/>
                </a:lnTo>
                <a:lnTo>
                  <a:pt x="1000617" y="7439280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64201" y="847629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0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0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1513" y="5392261"/>
            <a:ext cx="3460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Angled paddle</a:t>
            </a:r>
          </a:p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Bridge for double  pushers</a:t>
            </a:r>
            <a:endParaRPr lang="en-US" sz="24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object 22"/>
          <p:cNvSpPr/>
          <p:nvPr/>
        </p:nvSpPr>
        <p:spPr>
          <a:xfrm>
            <a:off x="2216681" y="7685050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86513" y="7767458"/>
            <a:ext cx="3460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</a:t>
            </a:r>
            <a:r>
              <a:rPr lang="en-US" sz="22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Works with all sized tortillas</a:t>
            </a:r>
          </a:p>
          <a:p>
            <a:r>
              <a:rPr lang="en-US" sz="22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Holds up to the weight of the product</a:t>
            </a:r>
            <a:endParaRPr lang="en-US" sz="22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12389" y="2857881"/>
            <a:ext cx="3460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Front extrusion</a:t>
            </a:r>
          </a:p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Metal dividers</a:t>
            </a:r>
          </a:p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</a:t>
            </a:r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EZ Load </a:t>
            </a:r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pushers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316200" y="604851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0065" y="236910"/>
            <a:ext cx="3454401" cy="1828800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268" y="3001010"/>
            <a:ext cx="9618532" cy="5559788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053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2600292"/>
            <a:ext cx="4047744" cy="4876800"/>
          </a:xfrm>
          <a:prstGeom prst="roundRect">
            <a:avLst>
              <a:gd name="adj" fmla="val 16667"/>
            </a:avLst>
          </a:prstGeom>
          <a:ln w="76200">
            <a:solidFill>
              <a:srgbClr val="0057B8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3622" y="2519337"/>
            <a:ext cx="5215300" cy="4957755"/>
          </a:xfrm>
          <a:prstGeom prst="roundRect">
            <a:avLst>
              <a:gd name="adj" fmla="val 16667"/>
            </a:avLst>
          </a:prstGeom>
          <a:ln w="76200">
            <a:solidFill>
              <a:srgbClr val="0057B8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2622506"/>
            <a:ext cx="6568655" cy="4751416"/>
          </a:xfrm>
          <a:prstGeom prst="roundRect">
            <a:avLst>
              <a:gd name="adj" fmla="val 16667"/>
            </a:avLst>
          </a:prstGeom>
          <a:ln w="76200">
            <a:solidFill>
              <a:srgbClr val="0057B8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9" name="object 22"/>
          <p:cNvSpPr/>
          <p:nvPr/>
        </p:nvSpPr>
        <p:spPr>
          <a:xfrm>
            <a:off x="1223772" y="8071926"/>
            <a:ext cx="2667000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Double pusher with angled sled and bridge plate</a:t>
            </a: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object 22"/>
          <p:cNvSpPr/>
          <p:nvPr/>
        </p:nvSpPr>
        <p:spPr>
          <a:xfrm>
            <a:off x="6557772" y="8071926"/>
            <a:ext cx="2667000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Metal divider: tabs into extrusion</a:t>
            </a: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object 22"/>
          <p:cNvSpPr/>
          <p:nvPr/>
        </p:nvSpPr>
        <p:spPr>
          <a:xfrm>
            <a:off x="13152227" y="8071926"/>
            <a:ext cx="2667000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Front extrusion: screws onto shelf</a:t>
            </a: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9601" y="611217"/>
            <a:ext cx="661947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5400" kern="0" dirty="0" smtClean="0">
                <a:latin typeface="Century Gothic" panose="020B0502020202020204" pitchFamily="34" charset="0"/>
              </a:rPr>
              <a:t>Tortilla Solution</a:t>
            </a:r>
            <a:endParaRPr lang="en-US" sz="5400" kern="0" dirty="0">
              <a:latin typeface="Century Gothic" panose="020B0502020202020204" pitchFamily="34" charset="0"/>
            </a:endParaRPr>
          </a:p>
        </p:txBody>
      </p:sp>
      <p:sp>
        <p:nvSpPr>
          <p:cNvPr id="15" name="object 32"/>
          <p:cNvSpPr>
            <a:spLocks/>
          </p:cNvSpPr>
          <p:nvPr/>
        </p:nvSpPr>
        <p:spPr>
          <a:xfrm flipH="1">
            <a:off x="-9293274" y="1588325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00122" y="7567022"/>
            <a:ext cx="114300" cy="504904"/>
            <a:chOff x="13115612" y="5608567"/>
            <a:chExt cx="114300" cy="504904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3172762" y="5623445"/>
              <a:ext cx="0" cy="45720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ject 13"/>
            <p:cNvSpPr/>
            <p:nvPr/>
          </p:nvSpPr>
          <p:spPr>
            <a:xfrm rot="16200000">
              <a:off x="13115612" y="560856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chemeClr val="bg1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13"/>
            <p:cNvSpPr/>
            <p:nvPr/>
          </p:nvSpPr>
          <p:spPr>
            <a:xfrm rot="16200000">
              <a:off x="13115612" y="5999171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chemeClr val="bg1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34122" y="7567022"/>
            <a:ext cx="114300" cy="504904"/>
            <a:chOff x="13115612" y="5608567"/>
            <a:chExt cx="114300" cy="504904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13172762" y="5623445"/>
              <a:ext cx="0" cy="45720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bject 13"/>
            <p:cNvSpPr/>
            <p:nvPr/>
          </p:nvSpPr>
          <p:spPr>
            <a:xfrm rot="16200000">
              <a:off x="13115612" y="560856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chemeClr val="bg1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13"/>
            <p:cNvSpPr/>
            <p:nvPr/>
          </p:nvSpPr>
          <p:spPr>
            <a:xfrm rot="16200000">
              <a:off x="13115612" y="5999171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chemeClr val="bg1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428577" y="7455249"/>
            <a:ext cx="114300" cy="616677"/>
            <a:chOff x="13115612" y="5496794"/>
            <a:chExt cx="114300" cy="616677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3172762" y="5584571"/>
              <a:ext cx="0" cy="496074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bject 13"/>
            <p:cNvSpPr/>
            <p:nvPr/>
          </p:nvSpPr>
          <p:spPr>
            <a:xfrm rot="16200000">
              <a:off x="13115612" y="549679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chemeClr val="bg1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13"/>
            <p:cNvSpPr/>
            <p:nvPr/>
          </p:nvSpPr>
          <p:spPr>
            <a:xfrm rot="16200000">
              <a:off x="13115612" y="5999171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chemeClr val="bg1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3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758491"/>
            <a:ext cx="8034517" cy="6765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495300"/>
            <a:ext cx="8771420" cy="4831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1" y="611217"/>
            <a:ext cx="661947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5400" kern="0" dirty="0" smtClean="0">
                <a:latin typeface="Century Gothic" panose="020B0502020202020204" pitchFamily="34" charset="0"/>
              </a:rPr>
              <a:t>Hanging Tray</a:t>
            </a:r>
            <a:endParaRPr lang="en-US" sz="5400" kern="0" dirty="0">
              <a:latin typeface="Century Gothic" panose="020B0502020202020204" pitchFamily="34" charset="0"/>
            </a:endParaRPr>
          </a:p>
        </p:txBody>
      </p:sp>
      <p:sp>
        <p:nvSpPr>
          <p:cNvPr id="8" name="object 32"/>
          <p:cNvSpPr>
            <a:spLocks/>
          </p:cNvSpPr>
          <p:nvPr/>
        </p:nvSpPr>
        <p:spPr>
          <a:xfrm flipH="1">
            <a:off x="-9293274" y="1588325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ject 22"/>
          <p:cNvSpPr/>
          <p:nvPr/>
        </p:nvSpPr>
        <p:spPr>
          <a:xfrm>
            <a:off x="2209800" y="5092836"/>
            <a:ext cx="4724400" cy="1806076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22"/>
          <p:cNvSpPr/>
          <p:nvPr/>
        </p:nvSpPr>
        <p:spPr>
          <a:xfrm>
            <a:off x="2209800" y="7630665"/>
            <a:ext cx="4724400" cy="1806076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851302" y="2053555"/>
            <a:ext cx="6934691" cy="6969740"/>
          </a:xfrm>
          <a:prstGeom prst="roundRect">
            <a:avLst>
              <a:gd name="adj" fmla="val 12651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511259" y="597111"/>
            <a:ext cx="4207510" cy="9715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Features</a:t>
            </a:r>
            <a:endParaRPr lang="en-US" b="1" spc="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09800" y="2555007"/>
            <a:ext cx="4724400" cy="1806076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61611" y="1094160"/>
            <a:ext cx="6504226" cy="867420"/>
          </a:xfrm>
          <a:custGeom>
            <a:avLst/>
            <a:gdLst>
              <a:gd name="connsiteX0" fmla="*/ 0 w 6504226"/>
              <a:gd name="connsiteY0" fmla="*/ 0 h 1324975"/>
              <a:gd name="connsiteX1" fmla="*/ 6333351 w 6504226"/>
              <a:gd name="connsiteY1" fmla="*/ 0 h 1324975"/>
              <a:gd name="connsiteX2" fmla="*/ 6366842 w 6504226"/>
              <a:gd name="connsiteY2" fmla="*/ 3313 h 1324975"/>
              <a:gd name="connsiteX3" fmla="*/ 6428152 w 6504226"/>
              <a:gd name="connsiteY3" fmla="*/ 28709 h 1324975"/>
              <a:gd name="connsiteX4" fmla="*/ 6475517 w 6504226"/>
              <a:gd name="connsiteY4" fmla="*/ 76073 h 1324975"/>
              <a:gd name="connsiteX5" fmla="*/ 6500912 w 6504226"/>
              <a:gd name="connsiteY5" fmla="*/ 137383 h 1324975"/>
              <a:gd name="connsiteX6" fmla="*/ 6504226 w 6504226"/>
              <a:gd name="connsiteY6" fmla="*/ 170875 h 1324975"/>
              <a:gd name="connsiteX7" fmla="*/ 6494393 w 6504226"/>
              <a:gd name="connsiteY7" fmla="*/ 1324975 h 1324975"/>
              <a:gd name="connsiteX0" fmla="*/ 0 w 6504226"/>
              <a:gd name="connsiteY0" fmla="*/ 0 h 1832975"/>
              <a:gd name="connsiteX1" fmla="*/ 6333351 w 6504226"/>
              <a:gd name="connsiteY1" fmla="*/ 0 h 1832975"/>
              <a:gd name="connsiteX2" fmla="*/ 6366842 w 6504226"/>
              <a:gd name="connsiteY2" fmla="*/ 3313 h 1832975"/>
              <a:gd name="connsiteX3" fmla="*/ 6428152 w 6504226"/>
              <a:gd name="connsiteY3" fmla="*/ 28709 h 1832975"/>
              <a:gd name="connsiteX4" fmla="*/ 6475517 w 6504226"/>
              <a:gd name="connsiteY4" fmla="*/ 76073 h 1832975"/>
              <a:gd name="connsiteX5" fmla="*/ 6500912 w 6504226"/>
              <a:gd name="connsiteY5" fmla="*/ 137383 h 1832975"/>
              <a:gd name="connsiteX6" fmla="*/ 6504226 w 6504226"/>
              <a:gd name="connsiteY6" fmla="*/ 170875 h 1832975"/>
              <a:gd name="connsiteX7" fmla="*/ 6494393 w 6504226"/>
              <a:gd name="connsiteY7" fmla="*/ 1832975 h 1832975"/>
              <a:gd name="connsiteX0" fmla="*/ 0 w 6504226"/>
              <a:gd name="connsiteY0" fmla="*/ 0 h 995308"/>
              <a:gd name="connsiteX1" fmla="*/ 6333351 w 6504226"/>
              <a:gd name="connsiteY1" fmla="*/ 0 h 995308"/>
              <a:gd name="connsiteX2" fmla="*/ 6366842 w 6504226"/>
              <a:gd name="connsiteY2" fmla="*/ 3313 h 995308"/>
              <a:gd name="connsiteX3" fmla="*/ 6428152 w 6504226"/>
              <a:gd name="connsiteY3" fmla="*/ 28709 h 995308"/>
              <a:gd name="connsiteX4" fmla="*/ 6475517 w 6504226"/>
              <a:gd name="connsiteY4" fmla="*/ 76073 h 995308"/>
              <a:gd name="connsiteX5" fmla="*/ 6500912 w 6504226"/>
              <a:gd name="connsiteY5" fmla="*/ 137383 h 995308"/>
              <a:gd name="connsiteX6" fmla="*/ 6504226 w 6504226"/>
              <a:gd name="connsiteY6" fmla="*/ 170875 h 995308"/>
              <a:gd name="connsiteX7" fmla="*/ 6500787 w 6504226"/>
              <a:gd name="connsiteY7" fmla="*/ 995308 h 995308"/>
              <a:gd name="connsiteX0" fmla="*/ 0 w 6504226"/>
              <a:gd name="connsiteY0" fmla="*/ 0 h 867420"/>
              <a:gd name="connsiteX1" fmla="*/ 6333351 w 6504226"/>
              <a:gd name="connsiteY1" fmla="*/ 0 h 867420"/>
              <a:gd name="connsiteX2" fmla="*/ 6366842 w 6504226"/>
              <a:gd name="connsiteY2" fmla="*/ 3313 h 867420"/>
              <a:gd name="connsiteX3" fmla="*/ 6428152 w 6504226"/>
              <a:gd name="connsiteY3" fmla="*/ 28709 h 867420"/>
              <a:gd name="connsiteX4" fmla="*/ 6475517 w 6504226"/>
              <a:gd name="connsiteY4" fmla="*/ 76073 h 867420"/>
              <a:gd name="connsiteX5" fmla="*/ 6500912 w 6504226"/>
              <a:gd name="connsiteY5" fmla="*/ 137383 h 867420"/>
              <a:gd name="connsiteX6" fmla="*/ 6504226 w 6504226"/>
              <a:gd name="connsiteY6" fmla="*/ 170875 h 867420"/>
              <a:gd name="connsiteX7" fmla="*/ 6500787 w 6504226"/>
              <a:gd name="connsiteY7" fmla="*/ 867420 h 86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04226" h="867420">
                <a:moveTo>
                  <a:pt x="0" y="0"/>
                </a:moveTo>
                <a:lnTo>
                  <a:pt x="6333351" y="0"/>
                </a:lnTo>
                <a:lnTo>
                  <a:pt x="6366842" y="3313"/>
                </a:lnTo>
                <a:lnTo>
                  <a:pt x="6428152" y="28709"/>
                </a:lnTo>
                <a:lnTo>
                  <a:pt x="6475517" y="76073"/>
                </a:lnTo>
                <a:lnTo>
                  <a:pt x="6500912" y="137383"/>
                </a:lnTo>
                <a:lnTo>
                  <a:pt x="6504226" y="170875"/>
                </a:lnTo>
                <a:cubicBezTo>
                  <a:pt x="6504226" y="227833"/>
                  <a:pt x="6500787" y="810462"/>
                  <a:pt x="6500787" y="867420"/>
                </a:cubicBez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37786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57149"/>
                </a:move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306300" y="190833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114299"/>
                </a:move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4059" y="1094160"/>
            <a:ext cx="1000760" cy="2353310"/>
          </a:xfrm>
          <a:custGeom>
            <a:avLst/>
            <a:gdLst/>
            <a:ahLst/>
            <a:cxnLst/>
            <a:rect l="l" t="t" r="r" b="b"/>
            <a:pathLst>
              <a:path w="1000760" h="2353310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2124205"/>
                </a:lnTo>
                <a:lnTo>
                  <a:pt x="4644" y="2170276"/>
                </a:lnTo>
                <a:lnTo>
                  <a:pt x="17964" y="2213187"/>
                </a:lnTo>
                <a:lnTo>
                  <a:pt x="39041" y="2252018"/>
                </a:lnTo>
                <a:lnTo>
                  <a:pt x="66955" y="2285850"/>
                </a:lnTo>
                <a:lnTo>
                  <a:pt x="100787" y="2313764"/>
                </a:lnTo>
                <a:lnTo>
                  <a:pt x="139618" y="2334841"/>
                </a:lnTo>
                <a:lnTo>
                  <a:pt x="182529" y="2348161"/>
                </a:lnTo>
                <a:lnTo>
                  <a:pt x="228599" y="2352805"/>
                </a:lnTo>
                <a:lnTo>
                  <a:pt x="1000617" y="2352805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64201" y="338981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4059" y="1094160"/>
            <a:ext cx="1000760" cy="4896485"/>
          </a:xfrm>
          <a:custGeom>
            <a:avLst/>
            <a:gdLst/>
            <a:ahLst/>
            <a:cxnLst/>
            <a:rect l="l" t="t" r="r" b="b"/>
            <a:pathLst>
              <a:path w="1000760" h="4896485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4667442"/>
                </a:lnTo>
                <a:lnTo>
                  <a:pt x="4644" y="4713513"/>
                </a:lnTo>
                <a:lnTo>
                  <a:pt x="17964" y="4756424"/>
                </a:lnTo>
                <a:lnTo>
                  <a:pt x="39041" y="4795255"/>
                </a:lnTo>
                <a:lnTo>
                  <a:pt x="66955" y="4829087"/>
                </a:lnTo>
                <a:lnTo>
                  <a:pt x="100787" y="4857001"/>
                </a:lnTo>
                <a:lnTo>
                  <a:pt x="139618" y="4878078"/>
                </a:lnTo>
                <a:lnTo>
                  <a:pt x="182529" y="4891398"/>
                </a:lnTo>
                <a:lnTo>
                  <a:pt x="228599" y="4896043"/>
                </a:lnTo>
                <a:lnTo>
                  <a:pt x="1000617" y="4896043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64201" y="593305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50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9"/>
                </a:lnTo>
                <a:lnTo>
                  <a:pt x="57149" y="114300"/>
                </a:lnTo>
                <a:lnTo>
                  <a:pt x="34904" y="109809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50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50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54059" y="1094160"/>
            <a:ext cx="1000760" cy="7439659"/>
          </a:xfrm>
          <a:custGeom>
            <a:avLst/>
            <a:gdLst/>
            <a:ahLst/>
            <a:cxnLst/>
            <a:rect l="l" t="t" r="r" b="b"/>
            <a:pathLst>
              <a:path w="1000760" h="7439659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7210680"/>
                </a:lnTo>
                <a:lnTo>
                  <a:pt x="4644" y="7256751"/>
                </a:lnTo>
                <a:lnTo>
                  <a:pt x="17964" y="7299662"/>
                </a:lnTo>
                <a:lnTo>
                  <a:pt x="39041" y="7338493"/>
                </a:lnTo>
                <a:lnTo>
                  <a:pt x="66955" y="7372325"/>
                </a:lnTo>
                <a:lnTo>
                  <a:pt x="100787" y="7400239"/>
                </a:lnTo>
                <a:lnTo>
                  <a:pt x="139618" y="7421316"/>
                </a:lnTo>
                <a:lnTo>
                  <a:pt x="182529" y="7434636"/>
                </a:lnTo>
                <a:lnTo>
                  <a:pt x="228599" y="7439280"/>
                </a:lnTo>
                <a:lnTo>
                  <a:pt x="1000617" y="7439280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64201" y="847629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0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0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1513" y="5236149"/>
            <a:ext cx="43802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Sides adjustable to multiple widths</a:t>
            </a:r>
          </a:p>
          <a:p>
            <a:r>
              <a:rPr lang="en-US" sz="2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Pullout tray for easy loading</a:t>
            </a:r>
          </a:p>
          <a:p>
            <a:r>
              <a:rPr lang="en-US" sz="2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Two spring tension options</a:t>
            </a:r>
            <a:endParaRPr lang="en-US" sz="23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86512" y="7767458"/>
            <a:ext cx="43952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Used for multiple products:</a:t>
            </a:r>
          </a:p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	- Salads</a:t>
            </a:r>
          </a:p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	- Meats</a:t>
            </a:r>
            <a:endParaRPr lang="en-US" sz="2200" dirty="0">
              <a:solidFill>
                <a:srgbClr val="0057B8"/>
              </a:solidFill>
              <a:latin typeface="Century Gothic" panose="020B0502020202020204" pitchFamily="34" charset="0"/>
            </a:endParaRPr>
          </a:p>
          <a:p>
            <a:r>
              <a:rPr lang="en-US" sz="22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	- Cheese</a:t>
            </a:r>
            <a:endParaRPr lang="en-US" sz="2400" dirty="0" smtClean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12388" y="2667986"/>
            <a:ext cx="4369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Modular hanging tray</a:t>
            </a:r>
          </a:p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Short and tall lens</a:t>
            </a:r>
          </a:p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Wide and narrow sides</a:t>
            </a:r>
          </a:p>
          <a:p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- Hangs on grid or bar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316200" y="604851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0065" y="236910"/>
            <a:ext cx="3454401" cy="1828800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833" y="2229689"/>
            <a:ext cx="6091878" cy="66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lowchart: Delay 26"/>
          <p:cNvSpPr/>
          <p:nvPr/>
        </p:nvSpPr>
        <p:spPr>
          <a:xfrm rot="16200000">
            <a:off x="7837615" y="5996198"/>
            <a:ext cx="6366339" cy="2789222"/>
          </a:xfrm>
          <a:custGeom>
            <a:avLst/>
            <a:gdLst>
              <a:gd name="connsiteX0" fmla="*/ 0 w 2667000"/>
              <a:gd name="connsiteY0" fmla="*/ 0 h 2667000"/>
              <a:gd name="connsiteX1" fmla="*/ 1333500 w 2667000"/>
              <a:gd name="connsiteY1" fmla="*/ 0 h 2667000"/>
              <a:gd name="connsiteX2" fmla="*/ 2667000 w 2667000"/>
              <a:gd name="connsiteY2" fmla="*/ 1333500 h 2667000"/>
              <a:gd name="connsiteX3" fmla="*/ 1333500 w 2667000"/>
              <a:gd name="connsiteY3" fmla="*/ 2667000 h 2667000"/>
              <a:gd name="connsiteX4" fmla="*/ 0 w 2667000"/>
              <a:gd name="connsiteY4" fmla="*/ 2667000 h 2667000"/>
              <a:gd name="connsiteX5" fmla="*/ 0 w 2667000"/>
              <a:gd name="connsiteY5" fmla="*/ 0 h 2667000"/>
              <a:gd name="connsiteX0" fmla="*/ 0 w 6226278"/>
              <a:gd name="connsiteY0" fmla="*/ 29497 h 2667000"/>
              <a:gd name="connsiteX1" fmla="*/ 4892778 w 6226278"/>
              <a:gd name="connsiteY1" fmla="*/ 0 h 2667000"/>
              <a:gd name="connsiteX2" fmla="*/ 6226278 w 6226278"/>
              <a:gd name="connsiteY2" fmla="*/ 1333500 h 2667000"/>
              <a:gd name="connsiteX3" fmla="*/ 4892778 w 6226278"/>
              <a:gd name="connsiteY3" fmla="*/ 2667000 h 2667000"/>
              <a:gd name="connsiteX4" fmla="*/ 3559278 w 6226278"/>
              <a:gd name="connsiteY4" fmla="*/ 2667000 h 2667000"/>
              <a:gd name="connsiteX5" fmla="*/ 0 w 6226278"/>
              <a:gd name="connsiteY5" fmla="*/ 29497 h 2667000"/>
              <a:gd name="connsiteX0" fmla="*/ 68825 w 6295103"/>
              <a:gd name="connsiteY0" fmla="*/ 29497 h 2667000"/>
              <a:gd name="connsiteX1" fmla="*/ 4961603 w 6295103"/>
              <a:gd name="connsiteY1" fmla="*/ 0 h 2667000"/>
              <a:gd name="connsiteX2" fmla="*/ 6295103 w 6295103"/>
              <a:gd name="connsiteY2" fmla="*/ 1333500 h 2667000"/>
              <a:gd name="connsiteX3" fmla="*/ 4961603 w 6295103"/>
              <a:gd name="connsiteY3" fmla="*/ 2667000 h 2667000"/>
              <a:gd name="connsiteX4" fmla="*/ 0 w 6295103"/>
              <a:gd name="connsiteY4" fmla="*/ 2667000 h 2667000"/>
              <a:gd name="connsiteX5" fmla="*/ 68825 w 6295103"/>
              <a:gd name="connsiteY5" fmla="*/ 29497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5103" h="2667000">
                <a:moveTo>
                  <a:pt x="68825" y="29497"/>
                </a:moveTo>
                <a:lnTo>
                  <a:pt x="4961603" y="0"/>
                </a:lnTo>
                <a:cubicBezTo>
                  <a:pt x="5698075" y="0"/>
                  <a:pt x="6295103" y="597028"/>
                  <a:pt x="6295103" y="1333500"/>
                </a:cubicBezTo>
                <a:cubicBezTo>
                  <a:pt x="6295103" y="2069972"/>
                  <a:pt x="5698075" y="2667000"/>
                  <a:pt x="4961603" y="2667000"/>
                </a:cubicBezTo>
                <a:lnTo>
                  <a:pt x="0" y="2667000"/>
                </a:lnTo>
                <a:lnTo>
                  <a:pt x="68825" y="29497"/>
                </a:lnTo>
                <a:close/>
              </a:path>
            </a:pathLst>
          </a:cu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lowchart: Delay 26"/>
          <p:cNvSpPr/>
          <p:nvPr/>
        </p:nvSpPr>
        <p:spPr>
          <a:xfrm rot="16200000">
            <a:off x="12026828" y="5996198"/>
            <a:ext cx="6366339" cy="2789222"/>
          </a:xfrm>
          <a:custGeom>
            <a:avLst/>
            <a:gdLst>
              <a:gd name="connsiteX0" fmla="*/ 0 w 2667000"/>
              <a:gd name="connsiteY0" fmla="*/ 0 h 2667000"/>
              <a:gd name="connsiteX1" fmla="*/ 1333500 w 2667000"/>
              <a:gd name="connsiteY1" fmla="*/ 0 h 2667000"/>
              <a:gd name="connsiteX2" fmla="*/ 2667000 w 2667000"/>
              <a:gd name="connsiteY2" fmla="*/ 1333500 h 2667000"/>
              <a:gd name="connsiteX3" fmla="*/ 1333500 w 2667000"/>
              <a:gd name="connsiteY3" fmla="*/ 2667000 h 2667000"/>
              <a:gd name="connsiteX4" fmla="*/ 0 w 2667000"/>
              <a:gd name="connsiteY4" fmla="*/ 2667000 h 2667000"/>
              <a:gd name="connsiteX5" fmla="*/ 0 w 2667000"/>
              <a:gd name="connsiteY5" fmla="*/ 0 h 2667000"/>
              <a:gd name="connsiteX0" fmla="*/ 0 w 6226278"/>
              <a:gd name="connsiteY0" fmla="*/ 29497 h 2667000"/>
              <a:gd name="connsiteX1" fmla="*/ 4892778 w 6226278"/>
              <a:gd name="connsiteY1" fmla="*/ 0 h 2667000"/>
              <a:gd name="connsiteX2" fmla="*/ 6226278 w 6226278"/>
              <a:gd name="connsiteY2" fmla="*/ 1333500 h 2667000"/>
              <a:gd name="connsiteX3" fmla="*/ 4892778 w 6226278"/>
              <a:gd name="connsiteY3" fmla="*/ 2667000 h 2667000"/>
              <a:gd name="connsiteX4" fmla="*/ 3559278 w 6226278"/>
              <a:gd name="connsiteY4" fmla="*/ 2667000 h 2667000"/>
              <a:gd name="connsiteX5" fmla="*/ 0 w 6226278"/>
              <a:gd name="connsiteY5" fmla="*/ 29497 h 2667000"/>
              <a:gd name="connsiteX0" fmla="*/ 68825 w 6295103"/>
              <a:gd name="connsiteY0" fmla="*/ 29497 h 2667000"/>
              <a:gd name="connsiteX1" fmla="*/ 4961603 w 6295103"/>
              <a:gd name="connsiteY1" fmla="*/ 0 h 2667000"/>
              <a:gd name="connsiteX2" fmla="*/ 6295103 w 6295103"/>
              <a:gd name="connsiteY2" fmla="*/ 1333500 h 2667000"/>
              <a:gd name="connsiteX3" fmla="*/ 4961603 w 6295103"/>
              <a:gd name="connsiteY3" fmla="*/ 2667000 h 2667000"/>
              <a:gd name="connsiteX4" fmla="*/ 0 w 6295103"/>
              <a:gd name="connsiteY4" fmla="*/ 2667000 h 2667000"/>
              <a:gd name="connsiteX5" fmla="*/ 68825 w 6295103"/>
              <a:gd name="connsiteY5" fmla="*/ 29497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5103" h="2667000">
                <a:moveTo>
                  <a:pt x="68825" y="29497"/>
                </a:moveTo>
                <a:lnTo>
                  <a:pt x="4961603" y="0"/>
                </a:lnTo>
                <a:cubicBezTo>
                  <a:pt x="5698075" y="0"/>
                  <a:pt x="6295103" y="597028"/>
                  <a:pt x="6295103" y="1333500"/>
                </a:cubicBezTo>
                <a:cubicBezTo>
                  <a:pt x="6295103" y="2069972"/>
                  <a:pt x="5698075" y="2667000"/>
                  <a:pt x="4961603" y="2667000"/>
                </a:cubicBezTo>
                <a:lnTo>
                  <a:pt x="0" y="2667000"/>
                </a:lnTo>
                <a:lnTo>
                  <a:pt x="68825" y="29497"/>
                </a:lnTo>
                <a:close/>
              </a:path>
            </a:pathLst>
          </a:cu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lowchart: Delay 26"/>
          <p:cNvSpPr/>
          <p:nvPr/>
        </p:nvSpPr>
        <p:spPr>
          <a:xfrm rot="16200000">
            <a:off x="3648403" y="5996198"/>
            <a:ext cx="6366339" cy="2789222"/>
          </a:xfrm>
          <a:custGeom>
            <a:avLst/>
            <a:gdLst>
              <a:gd name="connsiteX0" fmla="*/ 0 w 2667000"/>
              <a:gd name="connsiteY0" fmla="*/ 0 h 2667000"/>
              <a:gd name="connsiteX1" fmla="*/ 1333500 w 2667000"/>
              <a:gd name="connsiteY1" fmla="*/ 0 h 2667000"/>
              <a:gd name="connsiteX2" fmla="*/ 2667000 w 2667000"/>
              <a:gd name="connsiteY2" fmla="*/ 1333500 h 2667000"/>
              <a:gd name="connsiteX3" fmla="*/ 1333500 w 2667000"/>
              <a:gd name="connsiteY3" fmla="*/ 2667000 h 2667000"/>
              <a:gd name="connsiteX4" fmla="*/ 0 w 2667000"/>
              <a:gd name="connsiteY4" fmla="*/ 2667000 h 2667000"/>
              <a:gd name="connsiteX5" fmla="*/ 0 w 2667000"/>
              <a:gd name="connsiteY5" fmla="*/ 0 h 2667000"/>
              <a:gd name="connsiteX0" fmla="*/ 0 w 6226278"/>
              <a:gd name="connsiteY0" fmla="*/ 29497 h 2667000"/>
              <a:gd name="connsiteX1" fmla="*/ 4892778 w 6226278"/>
              <a:gd name="connsiteY1" fmla="*/ 0 h 2667000"/>
              <a:gd name="connsiteX2" fmla="*/ 6226278 w 6226278"/>
              <a:gd name="connsiteY2" fmla="*/ 1333500 h 2667000"/>
              <a:gd name="connsiteX3" fmla="*/ 4892778 w 6226278"/>
              <a:gd name="connsiteY3" fmla="*/ 2667000 h 2667000"/>
              <a:gd name="connsiteX4" fmla="*/ 3559278 w 6226278"/>
              <a:gd name="connsiteY4" fmla="*/ 2667000 h 2667000"/>
              <a:gd name="connsiteX5" fmla="*/ 0 w 6226278"/>
              <a:gd name="connsiteY5" fmla="*/ 29497 h 2667000"/>
              <a:gd name="connsiteX0" fmla="*/ 68825 w 6295103"/>
              <a:gd name="connsiteY0" fmla="*/ 29497 h 2667000"/>
              <a:gd name="connsiteX1" fmla="*/ 4961603 w 6295103"/>
              <a:gd name="connsiteY1" fmla="*/ 0 h 2667000"/>
              <a:gd name="connsiteX2" fmla="*/ 6295103 w 6295103"/>
              <a:gd name="connsiteY2" fmla="*/ 1333500 h 2667000"/>
              <a:gd name="connsiteX3" fmla="*/ 4961603 w 6295103"/>
              <a:gd name="connsiteY3" fmla="*/ 2667000 h 2667000"/>
              <a:gd name="connsiteX4" fmla="*/ 0 w 6295103"/>
              <a:gd name="connsiteY4" fmla="*/ 2667000 h 2667000"/>
              <a:gd name="connsiteX5" fmla="*/ 68825 w 6295103"/>
              <a:gd name="connsiteY5" fmla="*/ 29497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5103" h="2667000">
                <a:moveTo>
                  <a:pt x="68825" y="29497"/>
                </a:moveTo>
                <a:lnTo>
                  <a:pt x="4961603" y="0"/>
                </a:lnTo>
                <a:cubicBezTo>
                  <a:pt x="5698075" y="0"/>
                  <a:pt x="6295103" y="597028"/>
                  <a:pt x="6295103" y="1333500"/>
                </a:cubicBezTo>
                <a:cubicBezTo>
                  <a:pt x="6295103" y="2069972"/>
                  <a:pt x="5698075" y="2667000"/>
                  <a:pt x="4961603" y="2667000"/>
                </a:cubicBezTo>
                <a:lnTo>
                  <a:pt x="0" y="2667000"/>
                </a:lnTo>
                <a:lnTo>
                  <a:pt x="68825" y="29497"/>
                </a:lnTo>
                <a:close/>
              </a:path>
            </a:pathLst>
          </a:cu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owchart: Delay 26"/>
          <p:cNvSpPr/>
          <p:nvPr/>
        </p:nvSpPr>
        <p:spPr>
          <a:xfrm rot="16200000">
            <a:off x="-539179" y="5996197"/>
            <a:ext cx="6366339" cy="2789222"/>
          </a:xfrm>
          <a:custGeom>
            <a:avLst/>
            <a:gdLst>
              <a:gd name="connsiteX0" fmla="*/ 0 w 2667000"/>
              <a:gd name="connsiteY0" fmla="*/ 0 h 2667000"/>
              <a:gd name="connsiteX1" fmla="*/ 1333500 w 2667000"/>
              <a:gd name="connsiteY1" fmla="*/ 0 h 2667000"/>
              <a:gd name="connsiteX2" fmla="*/ 2667000 w 2667000"/>
              <a:gd name="connsiteY2" fmla="*/ 1333500 h 2667000"/>
              <a:gd name="connsiteX3" fmla="*/ 1333500 w 2667000"/>
              <a:gd name="connsiteY3" fmla="*/ 2667000 h 2667000"/>
              <a:gd name="connsiteX4" fmla="*/ 0 w 2667000"/>
              <a:gd name="connsiteY4" fmla="*/ 2667000 h 2667000"/>
              <a:gd name="connsiteX5" fmla="*/ 0 w 2667000"/>
              <a:gd name="connsiteY5" fmla="*/ 0 h 2667000"/>
              <a:gd name="connsiteX0" fmla="*/ 0 w 6226278"/>
              <a:gd name="connsiteY0" fmla="*/ 29497 h 2667000"/>
              <a:gd name="connsiteX1" fmla="*/ 4892778 w 6226278"/>
              <a:gd name="connsiteY1" fmla="*/ 0 h 2667000"/>
              <a:gd name="connsiteX2" fmla="*/ 6226278 w 6226278"/>
              <a:gd name="connsiteY2" fmla="*/ 1333500 h 2667000"/>
              <a:gd name="connsiteX3" fmla="*/ 4892778 w 6226278"/>
              <a:gd name="connsiteY3" fmla="*/ 2667000 h 2667000"/>
              <a:gd name="connsiteX4" fmla="*/ 3559278 w 6226278"/>
              <a:gd name="connsiteY4" fmla="*/ 2667000 h 2667000"/>
              <a:gd name="connsiteX5" fmla="*/ 0 w 6226278"/>
              <a:gd name="connsiteY5" fmla="*/ 29497 h 2667000"/>
              <a:gd name="connsiteX0" fmla="*/ 68825 w 6295103"/>
              <a:gd name="connsiteY0" fmla="*/ 29497 h 2667000"/>
              <a:gd name="connsiteX1" fmla="*/ 4961603 w 6295103"/>
              <a:gd name="connsiteY1" fmla="*/ 0 h 2667000"/>
              <a:gd name="connsiteX2" fmla="*/ 6295103 w 6295103"/>
              <a:gd name="connsiteY2" fmla="*/ 1333500 h 2667000"/>
              <a:gd name="connsiteX3" fmla="*/ 4961603 w 6295103"/>
              <a:gd name="connsiteY3" fmla="*/ 2667000 h 2667000"/>
              <a:gd name="connsiteX4" fmla="*/ 0 w 6295103"/>
              <a:gd name="connsiteY4" fmla="*/ 2667000 h 2667000"/>
              <a:gd name="connsiteX5" fmla="*/ 68825 w 6295103"/>
              <a:gd name="connsiteY5" fmla="*/ 29497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5103" h="2667000">
                <a:moveTo>
                  <a:pt x="68825" y="29497"/>
                </a:moveTo>
                <a:lnTo>
                  <a:pt x="4961603" y="0"/>
                </a:lnTo>
                <a:cubicBezTo>
                  <a:pt x="5698075" y="0"/>
                  <a:pt x="6295103" y="597028"/>
                  <a:pt x="6295103" y="1333500"/>
                </a:cubicBezTo>
                <a:cubicBezTo>
                  <a:pt x="6295103" y="2069972"/>
                  <a:pt x="5698075" y="2667000"/>
                  <a:pt x="4961603" y="2667000"/>
                </a:cubicBezTo>
                <a:lnTo>
                  <a:pt x="0" y="2667000"/>
                </a:lnTo>
                <a:lnTo>
                  <a:pt x="68825" y="29497"/>
                </a:lnTo>
                <a:close/>
              </a:path>
            </a:pathLst>
          </a:cu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lowchart: Alternate Process 35"/>
          <p:cNvSpPr/>
          <p:nvPr/>
        </p:nvSpPr>
        <p:spPr>
          <a:xfrm>
            <a:off x="13976172" y="2761447"/>
            <a:ext cx="2480310" cy="657149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7B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Experienced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Flowchart: Alternate Process 36"/>
          <p:cNvSpPr/>
          <p:nvPr/>
        </p:nvSpPr>
        <p:spPr>
          <a:xfrm>
            <a:off x="9787480" y="2761447"/>
            <a:ext cx="2480310" cy="657149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7B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Innovative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Flowchart: Alternate Process 37"/>
          <p:cNvSpPr/>
          <p:nvPr/>
        </p:nvSpPr>
        <p:spPr>
          <a:xfrm>
            <a:off x="5598789" y="2761447"/>
            <a:ext cx="2480310" cy="657149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7B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Flowchart: Alternate Process 39"/>
          <p:cNvSpPr/>
          <p:nvPr/>
        </p:nvSpPr>
        <p:spPr>
          <a:xfrm>
            <a:off x="1410098" y="2761447"/>
            <a:ext cx="2480310" cy="657149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7B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Trusted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7541" y="0"/>
            <a:ext cx="9253220" cy="1944370"/>
          </a:xfrm>
          <a:custGeom>
            <a:avLst/>
            <a:gdLst/>
            <a:ahLst/>
            <a:cxnLst/>
            <a:rect l="l" t="t" r="r" b="b"/>
            <a:pathLst>
              <a:path w="9253219" h="1944370">
                <a:moveTo>
                  <a:pt x="4626461" y="1943783"/>
                </a:moveTo>
                <a:lnTo>
                  <a:pt x="0" y="1509801"/>
                </a:lnTo>
                <a:lnTo>
                  <a:pt x="0" y="0"/>
                </a:lnTo>
                <a:lnTo>
                  <a:pt x="9252917" y="0"/>
                </a:lnTo>
                <a:lnTo>
                  <a:pt x="9252917" y="1509801"/>
                </a:lnTo>
                <a:lnTo>
                  <a:pt x="4626461" y="1943783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0253" y="3521518"/>
            <a:ext cx="0" cy="601980"/>
          </a:xfrm>
          <a:custGeom>
            <a:avLst/>
            <a:gdLst/>
            <a:ahLst/>
            <a:cxnLst/>
            <a:rect l="l" t="t" r="r" b="b"/>
            <a:pathLst>
              <a:path h="601979">
                <a:moveTo>
                  <a:pt x="0" y="0"/>
                </a:moveTo>
                <a:lnTo>
                  <a:pt x="0" y="601753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93103" y="343737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0"/>
                </a:move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93103" y="413279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114299"/>
                </a:move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30135" y="3561202"/>
            <a:ext cx="0" cy="562610"/>
          </a:xfrm>
          <a:custGeom>
            <a:avLst/>
            <a:gdLst/>
            <a:ahLst/>
            <a:cxnLst/>
            <a:rect l="l" t="t" r="r" b="b"/>
            <a:pathLst>
              <a:path h="562610">
                <a:moveTo>
                  <a:pt x="0" y="0"/>
                </a:moveTo>
                <a:lnTo>
                  <a:pt x="0" y="562122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72985" y="343737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0"/>
                </a:move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72985" y="41328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114299"/>
                </a:move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039312" y="3561202"/>
            <a:ext cx="0" cy="562610"/>
          </a:xfrm>
          <a:custGeom>
            <a:avLst/>
            <a:gdLst/>
            <a:ahLst/>
            <a:cxnLst/>
            <a:rect l="l" t="t" r="r" b="b"/>
            <a:pathLst>
              <a:path h="562610">
                <a:moveTo>
                  <a:pt x="0" y="0"/>
                </a:moveTo>
                <a:lnTo>
                  <a:pt x="0" y="562122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982162" y="343737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0"/>
                </a:move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982162" y="41328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114299"/>
                </a:move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216327" y="3561202"/>
            <a:ext cx="0" cy="562610"/>
          </a:xfrm>
          <a:custGeom>
            <a:avLst/>
            <a:gdLst/>
            <a:ahLst/>
            <a:cxnLst/>
            <a:rect l="l" t="t" r="r" b="b"/>
            <a:pathLst>
              <a:path h="562610">
                <a:moveTo>
                  <a:pt x="0" y="0"/>
                </a:moveTo>
                <a:lnTo>
                  <a:pt x="0" y="562122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159177" y="343737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0"/>
                </a:move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159177" y="41328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114299"/>
                </a:move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94892" y="7058075"/>
            <a:ext cx="2294258" cy="2353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lvl="0" indent="-635" algn="ctr" defTabSz="914400" rtl="0" eaLnBrk="1" fontAlgn="auto" latinLnBrk="0" hangingPunct="1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Whether </a:t>
            </a:r>
            <a:r>
              <a:rPr kumimoji="0" sz="1900" b="0" i="0" u="none" strike="noStrike" kern="1200" cap="none" spc="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it’s</a:t>
            </a:r>
            <a:r>
              <a:rPr kumimoji="0" lang="en-US" sz="1900" b="0" i="0" u="none" strike="noStrike" kern="1200" cap="none" spc="-3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EZLoad</a:t>
            </a:r>
            <a:r>
              <a:rPr kumimoji="0" sz="1900" b="0" i="0" u="none" strike="noStrike" kern="120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or </a:t>
            </a:r>
            <a:r>
              <a:rPr kumimoji="0" sz="1900" b="0" i="0" u="none" strike="noStrike" kern="1200" cap="none" spc="8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custom</a:t>
            </a:r>
            <a:r>
              <a:rPr kumimoji="0" lang="en-US" sz="1900" b="0" i="0" u="none" strike="noStrike" kern="1200" cap="none" spc="-3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displays,</a:t>
            </a:r>
            <a:r>
              <a:rPr kumimoji="0" lang="en-US" sz="19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customers </a:t>
            </a:r>
            <a:r>
              <a:rPr kumimoji="0" sz="19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rely </a:t>
            </a:r>
            <a:r>
              <a:rPr kumimoji="0" sz="1900" b="0" i="0" u="none" strike="noStrike" kern="1200" cap="none" spc="1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on</a:t>
            </a:r>
            <a:r>
              <a:rPr kumimoji="0" lang="en-US" sz="1900" b="0" i="0" u="none" strike="noStrike" kern="1200" cap="none" spc="1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our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solutions </a:t>
            </a:r>
            <a:r>
              <a:rPr kumimoji="0" sz="1900" b="0" i="0" u="none" strike="noStrike" kern="1200" cap="none" spc="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to</a:t>
            </a:r>
            <a:r>
              <a:rPr kumimoji="0" lang="en-US" sz="1900" b="0" i="0" u="none" strike="noStrike" kern="1200" cap="none" spc="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elevate </a:t>
            </a:r>
            <a:r>
              <a:rPr kumimoji="0" sz="1900" b="0" i="0" u="none" strike="noStrike" kern="1200" cap="none" spc="6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their</a:t>
            </a:r>
            <a:r>
              <a:rPr kumimoji="0" lang="en-US" sz="1900" b="0" i="0" u="none" strike="noStrike" kern="1200" cap="none" spc="-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9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brands</a:t>
            </a: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81631" y="7099118"/>
            <a:ext cx="2293579" cy="2353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Our</a:t>
            </a:r>
            <a:r>
              <a:rPr kumimoji="0" sz="1900" b="0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award-winning </a:t>
            </a:r>
            <a:r>
              <a:rPr kumimoji="0" sz="19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displays</a:t>
            </a:r>
            <a:r>
              <a:rPr kumimoji="0" lang="en-US" sz="19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are </a:t>
            </a:r>
            <a:r>
              <a:rPr kumimoji="0" sz="19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currently</a:t>
            </a:r>
            <a:r>
              <a:rPr kumimoji="0" sz="19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in</a:t>
            </a:r>
            <a:r>
              <a:rPr kumimoji="0" lang="en-US" sz="19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6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the</a:t>
            </a:r>
            <a:r>
              <a:rPr kumimoji="0" sz="19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8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top</a:t>
            </a:r>
            <a:r>
              <a:rPr kumimoji="0" lang="en-US" sz="1900" b="0" i="0" u="none" strike="noStrike" kern="1200" cap="none" spc="8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100</a:t>
            </a:r>
            <a:r>
              <a:rPr kumimoji="0" lang="en-US" sz="19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retailers </a:t>
            </a:r>
            <a:r>
              <a:rPr kumimoji="0" sz="190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and </a:t>
            </a:r>
            <a:r>
              <a:rPr kumimoji="0" sz="1900" b="0" i="0" u="none" strike="noStrike" kern="1200" cap="none" spc="8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CPG</a:t>
            </a:r>
            <a:r>
              <a:rPr kumimoji="0" lang="en-US" sz="1900" b="0" i="0" u="none" strike="noStrike" kern="1200" cap="none" spc="8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companies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in </a:t>
            </a:r>
            <a:r>
              <a:rPr kumimoji="0" sz="1900" b="0" i="0" u="none" strike="noStrike" kern="1200" cap="none" spc="6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the</a:t>
            </a:r>
            <a:r>
              <a:rPr kumimoji="0" lang="en-US" sz="1900" b="0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USA</a:t>
            </a: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080059" y="7058075"/>
            <a:ext cx="2272665" cy="2353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Henschel </a:t>
            </a:r>
            <a:r>
              <a:rPr kumimoji="0" sz="19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Steinau  </a:t>
            </a:r>
            <a:r>
              <a:rPr kumimoji="0" sz="19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has </a:t>
            </a:r>
            <a:r>
              <a:rPr kumimoji="0" sz="19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been </a:t>
            </a:r>
            <a:r>
              <a:rPr kumimoji="0" sz="19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working  the</a:t>
            </a:r>
            <a:r>
              <a:rPr kumimoji="0" sz="19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PoP</a:t>
            </a:r>
            <a:r>
              <a:rPr kumimoji="0" sz="19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market</a:t>
            </a:r>
            <a:r>
              <a:rPr kumimoji="0" sz="19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for </a:t>
            </a:r>
            <a:r>
              <a:rPr kumimoji="0" sz="19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more</a:t>
            </a:r>
            <a:r>
              <a:rPr kumimoji="0" sz="19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than</a:t>
            </a:r>
            <a:r>
              <a:rPr kumimoji="0" sz="19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65</a:t>
            </a:r>
            <a:r>
              <a:rPr kumimoji="0" sz="19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years, </a:t>
            </a:r>
            <a:r>
              <a:rPr kumimoji="0" sz="19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always</a:t>
            </a:r>
            <a:r>
              <a:rPr kumimoji="0" lang="en-US" sz="19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driving </a:t>
            </a:r>
            <a:r>
              <a:rPr kumimoji="0" lang="en-US" sz="1900" b="0" i="0" u="none" strike="noStrike" kern="1200" cap="none" spc="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to </a:t>
            </a:r>
            <a:r>
              <a:rPr kumimoji="0" lang="en-US" sz="1900" b="0" i="0" u="none" strike="noStrike" kern="120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grow</a:t>
            </a:r>
            <a:r>
              <a:rPr kumimoji="0" sz="1900" b="0" i="0" u="none" strike="noStrike" kern="1200" cap="none" spc="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your </a:t>
            </a:r>
            <a:r>
              <a:rPr kumimoji="0" sz="1900" b="0" i="0" u="none" strike="noStrike" kern="1200" cap="none" spc="9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bottom</a:t>
            </a:r>
            <a:r>
              <a:rPr kumimoji="0" lang="en-US" sz="1900" b="0" i="0" u="none" strike="noStrike" kern="1200" cap="none" spc="-18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6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line</a:t>
            </a: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ahom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115289" y="506559"/>
            <a:ext cx="8057724" cy="1138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567930" algn="l"/>
              </a:tabLst>
            </a:pPr>
            <a:r>
              <a:rPr u="none" spc="11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u="none" spc="170" dirty="0">
                <a:latin typeface="Century Gothic" panose="020B0502020202020204" pitchFamily="34" charset="0"/>
              </a:rPr>
              <a:t>Why</a:t>
            </a:r>
            <a:r>
              <a:rPr u="none" spc="-195" dirty="0">
                <a:latin typeface="Century Gothic" panose="020B0502020202020204" pitchFamily="34" charset="0"/>
              </a:rPr>
              <a:t> </a:t>
            </a:r>
            <a:r>
              <a:rPr b="1" u="none" spc="15" dirty="0">
                <a:latin typeface="Century Gothic" panose="020B0502020202020204" pitchFamily="34" charset="0"/>
              </a:rPr>
              <a:t>Henschel</a:t>
            </a:r>
            <a:r>
              <a:rPr b="1" u="none" spc="-125" dirty="0">
                <a:latin typeface="Century Gothic" panose="020B0502020202020204" pitchFamily="34" charset="0"/>
              </a:rPr>
              <a:t> </a:t>
            </a:r>
            <a:r>
              <a:rPr u="none" spc="145" dirty="0">
                <a:latin typeface="Century Gothic" panose="020B0502020202020204" pitchFamily="34" charset="0"/>
              </a:rPr>
              <a:t>is</a:t>
            </a:r>
            <a:r>
              <a:rPr u="none" spc="-200" dirty="0">
                <a:latin typeface="Century Gothic" panose="020B0502020202020204" pitchFamily="34" charset="0"/>
              </a:rPr>
              <a:t> </a:t>
            </a:r>
            <a:r>
              <a:rPr u="none" spc="200" dirty="0">
                <a:latin typeface="Century Gothic" panose="020B0502020202020204" pitchFamily="34" charset="0"/>
              </a:rPr>
              <a:t>the</a:t>
            </a:r>
            <a:r>
              <a:rPr u="none" spc="-200" dirty="0">
                <a:latin typeface="Century Gothic" panose="020B0502020202020204" pitchFamily="34" charset="0"/>
              </a:rPr>
              <a:t> </a:t>
            </a:r>
            <a:r>
              <a:rPr u="none" spc="185" dirty="0">
                <a:latin typeface="Century Gothic" panose="020B0502020202020204" pitchFamily="34" charset="0"/>
              </a:rPr>
              <a:t>best</a:t>
            </a:r>
            <a:r>
              <a:rPr u="none" spc="-200" dirty="0">
                <a:latin typeface="Century Gothic" panose="020B0502020202020204" pitchFamily="34" charset="0"/>
              </a:rPr>
              <a:t> </a:t>
            </a:r>
            <a:r>
              <a:rPr u="none" spc="175" dirty="0">
                <a:latin typeface="Century Gothic" panose="020B0502020202020204" pitchFamily="34" charset="0"/>
              </a:rPr>
              <a:t>choice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454" y="4488169"/>
            <a:ext cx="2308514" cy="2269382"/>
          </a:xfrm>
          <a:prstGeom prst="ellipse">
            <a:avLst/>
          </a:prstGeom>
          <a:ln w="57150" cap="rnd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7716" y="4488169"/>
            <a:ext cx="2296160" cy="2257238"/>
          </a:xfrm>
          <a:prstGeom prst="ellips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  <p:sp>
        <p:nvSpPr>
          <p:cNvPr id="33" name="object 21"/>
          <p:cNvSpPr txBox="1"/>
          <p:nvPr/>
        </p:nvSpPr>
        <p:spPr>
          <a:xfrm>
            <a:off x="9867691" y="7028806"/>
            <a:ext cx="2306186" cy="2866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lvl="0" indent="-635" algn="ctr" defTabSz="914400" rtl="0" eaLnBrk="1" fontAlgn="auto" latinLnBrk="0" hangingPunct="1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7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Our expansive network of designers, engineers, and dedicated sales professionals all think outside the box, and work within budget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ahom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069198" y="4485325"/>
            <a:ext cx="2294258" cy="2294258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494891" y="4485325"/>
            <a:ext cx="2294258" cy="2294258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0080" y="4488169"/>
            <a:ext cx="2282644" cy="2282644"/>
          </a:xfrm>
          <a:prstGeom prst="ellipse">
            <a:avLst/>
          </a:prstGeom>
          <a:ln w="57150" cap="rnd">
            <a:solidFill>
              <a:schemeClr val="bg1">
                <a:lumMod val="75000"/>
              </a:schemeClr>
            </a:solidFill>
            <a:prstDash val="solid"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9"/>
          <a:stretch/>
        </p:blipFill>
        <p:spPr>
          <a:xfrm>
            <a:off x="1480847" y="4488169"/>
            <a:ext cx="2300859" cy="2300859"/>
          </a:xfrm>
          <a:prstGeom prst="ellipse">
            <a:avLst/>
          </a:prstGeom>
          <a:ln w="5715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308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287000" y="1410020"/>
            <a:ext cx="20572672" cy="1911246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70780" y="2095500"/>
            <a:ext cx="18584317" cy="18516600"/>
          </a:xfrm>
          <a:prstGeom prst="ellipse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5438775"/>
            <a:ext cx="1228725" cy="0"/>
          </a:xfrm>
          <a:custGeom>
            <a:avLst/>
            <a:gdLst/>
            <a:ahLst/>
            <a:cxnLst/>
            <a:rect l="l" t="t" r="r" b="b"/>
            <a:pathLst>
              <a:path w="1228725">
                <a:moveTo>
                  <a:pt x="0" y="0"/>
                </a:moveTo>
                <a:lnTo>
                  <a:pt x="1228613" y="0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11"/>
          <p:cNvSpPr/>
          <p:nvPr/>
        </p:nvSpPr>
        <p:spPr>
          <a:xfrm>
            <a:off x="1238138" y="538162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52438" y="4692944"/>
            <a:ext cx="7271388" cy="14916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300" normalizeH="0" baseline="0" noProof="0" dirty="0" smtClean="0">
                <a:ln>
                  <a:noFill/>
                </a:ln>
                <a:solidFill>
                  <a:srgbClr val="0057B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you!</a:t>
            </a:r>
            <a:endParaRPr kumimoji="0" lang="en-US" sz="3600" b="1" i="1" u="none" strike="noStrike" kern="1200" cap="none" spc="300" normalizeH="0" baseline="0" noProof="0" dirty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364022" y="2454484"/>
            <a:ext cx="5518322" cy="5613212"/>
          </a:xfrm>
          <a:prstGeom prst="roundRect">
            <a:avLst>
              <a:gd name="adj" fmla="val 10773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2900266"/>
            <a:ext cx="4735817" cy="4735817"/>
          </a:xfrm>
          <a:prstGeom prst="rect">
            <a:avLst/>
          </a:prstGeom>
        </p:spPr>
      </p:pic>
      <p:sp>
        <p:nvSpPr>
          <p:cNvPr id="8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32"/>
          <p:cNvSpPr/>
          <p:nvPr/>
        </p:nvSpPr>
        <p:spPr>
          <a:xfrm rot="10800000">
            <a:off x="-838200" y="1547341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32"/>
          <p:cNvSpPr/>
          <p:nvPr/>
        </p:nvSpPr>
        <p:spPr>
          <a:xfrm rot="10800000">
            <a:off x="-228600" y="-1"/>
            <a:ext cx="13029591" cy="1396501"/>
          </a:xfrm>
          <a:custGeom>
            <a:avLst/>
            <a:gdLst>
              <a:gd name="connsiteX0" fmla="*/ 9859819 w 9859819"/>
              <a:gd name="connsiteY0" fmla="*/ 336181 h 336181"/>
              <a:gd name="connsiteX1" fmla="*/ 0 w 9859819"/>
              <a:gd name="connsiteY1" fmla="*/ 336181 h 336181"/>
              <a:gd name="connsiteX2" fmla="*/ 1298187 w 9859819"/>
              <a:gd name="connsiteY2" fmla="*/ 3219 h 336181"/>
              <a:gd name="connsiteX3" fmla="*/ 9859819 w 9859819"/>
              <a:gd name="connsiteY3" fmla="*/ 0 h 336181"/>
              <a:gd name="connsiteX4" fmla="*/ 9859819 w 9859819"/>
              <a:gd name="connsiteY4" fmla="*/ 336181 h 336181"/>
              <a:gd name="connsiteX0" fmla="*/ 9859819 w 9859819"/>
              <a:gd name="connsiteY0" fmla="*/ 336181 h 336181"/>
              <a:gd name="connsiteX1" fmla="*/ 0 w 9859819"/>
              <a:gd name="connsiteY1" fmla="*/ 336181 h 336181"/>
              <a:gd name="connsiteX2" fmla="*/ 1885972 w 9859819"/>
              <a:gd name="connsiteY2" fmla="*/ 852 h 336181"/>
              <a:gd name="connsiteX3" fmla="*/ 9859819 w 9859819"/>
              <a:gd name="connsiteY3" fmla="*/ 0 h 336181"/>
              <a:gd name="connsiteX4" fmla="*/ 9859819 w 9859819"/>
              <a:gd name="connsiteY4" fmla="*/ 336181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9819" h="336181">
                <a:moveTo>
                  <a:pt x="9859819" y="336181"/>
                </a:moveTo>
                <a:lnTo>
                  <a:pt x="0" y="336181"/>
                </a:lnTo>
                <a:lnTo>
                  <a:pt x="1885972" y="852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91400" y="372312"/>
            <a:ext cx="512642" cy="512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82897" y="760156"/>
            <a:ext cx="502126" cy="5021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4277033" y="82386"/>
            <a:ext cx="513855" cy="5138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1111" y="303333"/>
            <a:ext cx="319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Noah Allen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7932" y="818735"/>
            <a:ext cx="319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Nallen@hspop.com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37932" y="174613"/>
            <a:ext cx="319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301-518-2772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77200" y="305468"/>
            <a:ext cx="3190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 Commerce Drive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Allendale, NJ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58124" y="2507319"/>
            <a:ext cx="10749067" cy="6369982"/>
          </a:xfrm>
          <a:prstGeom prst="roundRect">
            <a:avLst>
              <a:gd name="adj" fmla="val 11879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511259" y="597111"/>
            <a:ext cx="4207510" cy="9715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Features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object 22"/>
          <p:cNvSpPr/>
          <p:nvPr/>
        </p:nvSpPr>
        <p:spPr>
          <a:xfrm>
            <a:off x="2213489" y="5171353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09800" y="2636973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61611" y="1094160"/>
            <a:ext cx="6504226" cy="1324975"/>
          </a:xfrm>
          <a:custGeom>
            <a:avLst/>
            <a:gdLst>
              <a:gd name="connsiteX0" fmla="*/ 0 w 6504226"/>
              <a:gd name="connsiteY0" fmla="*/ 0 h 1324975"/>
              <a:gd name="connsiteX1" fmla="*/ 6333351 w 6504226"/>
              <a:gd name="connsiteY1" fmla="*/ 0 h 1324975"/>
              <a:gd name="connsiteX2" fmla="*/ 6366842 w 6504226"/>
              <a:gd name="connsiteY2" fmla="*/ 3313 h 1324975"/>
              <a:gd name="connsiteX3" fmla="*/ 6428152 w 6504226"/>
              <a:gd name="connsiteY3" fmla="*/ 28709 h 1324975"/>
              <a:gd name="connsiteX4" fmla="*/ 6475517 w 6504226"/>
              <a:gd name="connsiteY4" fmla="*/ 76073 h 1324975"/>
              <a:gd name="connsiteX5" fmla="*/ 6500912 w 6504226"/>
              <a:gd name="connsiteY5" fmla="*/ 137383 h 1324975"/>
              <a:gd name="connsiteX6" fmla="*/ 6504226 w 6504226"/>
              <a:gd name="connsiteY6" fmla="*/ 170875 h 1324975"/>
              <a:gd name="connsiteX7" fmla="*/ 6494393 w 6504226"/>
              <a:gd name="connsiteY7" fmla="*/ 1324975 h 132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04226" h="1324975">
                <a:moveTo>
                  <a:pt x="0" y="0"/>
                </a:moveTo>
                <a:lnTo>
                  <a:pt x="6333351" y="0"/>
                </a:lnTo>
                <a:lnTo>
                  <a:pt x="6366842" y="3313"/>
                </a:lnTo>
                <a:lnTo>
                  <a:pt x="6428152" y="28709"/>
                </a:lnTo>
                <a:lnTo>
                  <a:pt x="6475517" y="76073"/>
                </a:lnTo>
                <a:lnTo>
                  <a:pt x="6500912" y="137383"/>
                </a:lnTo>
                <a:lnTo>
                  <a:pt x="6504226" y="170875"/>
                </a:lnTo>
                <a:cubicBezTo>
                  <a:pt x="6504226" y="227833"/>
                  <a:pt x="6494393" y="1268017"/>
                  <a:pt x="6494393" y="1324975"/>
                </a:cubicBez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37786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57149"/>
                </a:move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308688" y="237811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114299"/>
                </a:move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4059" y="1094160"/>
            <a:ext cx="1000760" cy="2353310"/>
          </a:xfrm>
          <a:custGeom>
            <a:avLst/>
            <a:gdLst/>
            <a:ahLst/>
            <a:cxnLst/>
            <a:rect l="l" t="t" r="r" b="b"/>
            <a:pathLst>
              <a:path w="1000760" h="2353310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2124205"/>
                </a:lnTo>
                <a:lnTo>
                  <a:pt x="4644" y="2170276"/>
                </a:lnTo>
                <a:lnTo>
                  <a:pt x="17964" y="2213187"/>
                </a:lnTo>
                <a:lnTo>
                  <a:pt x="39041" y="2252018"/>
                </a:lnTo>
                <a:lnTo>
                  <a:pt x="66955" y="2285850"/>
                </a:lnTo>
                <a:lnTo>
                  <a:pt x="100787" y="2313764"/>
                </a:lnTo>
                <a:lnTo>
                  <a:pt x="139618" y="2334841"/>
                </a:lnTo>
                <a:lnTo>
                  <a:pt x="182529" y="2348161"/>
                </a:lnTo>
                <a:lnTo>
                  <a:pt x="228599" y="2352805"/>
                </a:lnTo>
                <a:lnTo>
                  <a:pt x="1000617" y="2352805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64201" y="338981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4059" y="1094160"/>
            <a:ext cx="1000760" cy="4896485"/>
          </a:xfrm>
          <a:custGeom>
            <a:avLst/>
            <a:gdLst/>
            <a:ahLst/>
            <a:cxnLst/>
            <a:rect l="l" t="t" r="r" b="b"/>
            <a:pathLst>
              <a:path w="1000760" h="4896485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4667442"/>
                </a:lnTo>
                <a:lnTo>
                  <a:pt x="4644" y="4713513"/>
                </a:lnTo>
                <a:lnTo>
                  <a:pt x="17964" y="4756424"/>
                </a:lnTo>
                <a:lnTo>
                  <a:pt x="39041" y="4795255"/>
                </a:lnTo>
                <a:lnTo>
                  <a:pt x="66955" y="4829087"/>
                </a:lnTo>
                <a:lnTo>
                  <a:pt x="100787" y="4857001"/>
                </a:lnTo>
                <a:lnTo>
                  <a:pt x="139618" y="4878078"/>
                </a:lnTo>
                <a:lnTo>
                  <a:pt x="182529" y="4891398"/>
                </a:lnTo>
                <a:lnTo>
                  <a:pt x="228599" y="4896043"/>
                </a:lnTo>
                <a:lnTo>
                  <a:pt x="1000617" y="4896043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64201" y="593305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50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9"/>
                </a:lnTo>
                <a:lnTo>
                  <a:pt x="57149" y="114300"/>
                </a:lnTo>
                <a:lnTo>
                  <a:pt x="34904" y="109809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50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50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54059" y="1094160"/>
            <a:ext cx="1000760" cy="7439659"/>
          </a:xfrm>
          <a:custGeom>
            <a:avLst/>
            <a:gdLst/>
            <a:ahLst/>
            <a:cxnLst/>
            <a:rect l="l" t="t" r="r" b="b"/>
            <a:pathLst>
              <a:path w="1000760" h="7439659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7210680"/>
                </a:lnTo>
                <a:lnTo>
                  <a:pt x="4644" y="7256751"/>
                </a:lnTo>
                <a:lnTo>
                  <a:pt x="17964" y="7299662"/>
                </a:lnTo>
                <a:lnTo>
                  <a:pt x="39041" y="7338493"/>
                </a:lnTo>
                <a:lnTo>
                  <a:pt x="66955" y="7372325"/>
                </a:lnTo>
                <a:lnTo>
                  <a:pt x="100787" y="7400239"/>
                </a:lnTo>
                <a:lnTo>
                  <a:pt x="139618" y="7421316"/>
                </a:lnTo>
                <a:lnTo>
                  <a:pt x="182529" y="7434636"/>
                </a:lnTo>
                <a:lnTo>
                  <a:pt x="228599" y="7439280"/>
                </a:lnTo>
                <a:lnTo>
                  <a:pt x="1000617" y="7439280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64201" y="847629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0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0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4201" y="2896769"/>
            <a:ext cx="4124091" cy="112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Easy set up: 3’ and 4’ </a:t>
            </a:r>
            <a:r>
              <a:rPr lang="en-US" sz="2000" dirty="0" smtClean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rails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 smtClean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Attaches </a:t>
            </a: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to retail shelving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Fits 10” – 24” shelf depths </a:t>
            </a:r>
          </a:p>
        </p:txBody>
      </p:sp>
      <p:sp>
        <p:nvSpPr>
          <p:cNvPr id="37" name="object 22"/>
          <p:cNvSpPr/>
          <p:nvPr/>
        </p:nvSpPr>
        <p:spPr>
          <a:xfrm>
            <a:off x="2204555" y="7712369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96197" y="5246733"/>
            <a:ext cx="3460098" cy="147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Prevents sweeping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Theft deterrent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Reduces restocking time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Saves labor </a:t>
            </a:r>
            <a:r>
              <a:rPr lang="en-US" sz="2000" dirty="0" smtClean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hours</a:t>
            </a:r>
            <a:endParaRPr lang="en-US" sz="2000" dirty="0">
              <a:solidFill>
                <a:srgbClr val="0057B8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96197" y="7795194"/>
            <a:ext cx="34600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Unique hinged front lens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Enables one handed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restocking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 smtClean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Re-set </a:t>
            </a: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POG’s in minutes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316200" y="604851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833" y="3001011"/>
            <a:ext cx="9695317" cy="5453616"/>
          </a:xfrm>
          <a:prstGeom prst="roundRect">
            <a:avLst>
              <a:gd name="adj" fmla="val 874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1" name="object 7"/>
          <p:cNvSpPr/>
          <p:nvPr/>
        </p:nvSpPr>
        <p:spPr>
          <a:xfrm>
            <a:off x="15374508" y="791350"/>
            <a:ext cx="2626583" cy="73920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3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237" y="1943100"/>
            <a:ext cx="14665526" cy="7723261"/>
          </a:xfrm>
          <a:prstGeom prst="roundRect">
            <a:avLst>
              <a:gd name="adj" fmla="val 12779"/>
            </a:avLst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815220" y="449788"/>
            <a:ext cx="512191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Marketplace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-304800" y="983188"/>
            <a:ext cx="103188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13"/>
          <p:cNvSpPr/>
          <p:nvPr/>
        </p:nvSpPr>
        <p:spPr>
          <a:xfrm>
            <a:off x="681870" y="92603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1104900"/>
            <a:ext cx="10972800" cy="822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609600" y="5143500"/>
            <a:ext cx="5105400" cy="320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48” front and back rail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Locking center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Dividers – 18” – 22”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Folding front lens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Easy installation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Ideal for rounded products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400" y="2171700"/>
            <a:ext cx="5257800" cy="1219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3600" b="1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G3</a:t>
            </a:r>
            <a:r>
              <a:rPr lang="en-US" sz="3600" b="1" baseline="300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®</a:t>
            </a:r>
            <a:r>
              <a:rPr lang="en-US" sz="3600" b="1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 Locking System: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105150" y="3409950"/>
            <a:ext cx="114300" cy="1733550"/>
            <a:chOff x="13115612" y="5518637"/>
            <a:chExt cx="114300" cy="173355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3172762" y="5556736"/>
              <a:ext cx="0" cy="161925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bject 13"/>
            <p:cNvSpPr/>
            <p:nvPr/>
          </p:nvSpPr>
          <p:spPr>
            <a:xfrm rot="16200000">
              <a:off x="13115612" y="551863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chemeClr val="bg1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3"/>
            <p:cNvSpPr/>
            <p:nvPr/>
          </p:nvSpPr>
          <p:spPr>
            <a:xfrm rot="16200000">
              <a:off x="13115612" y="713788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299" y="57149"/>
                  </a:moveTo>
                  <a:lnTo>
                    <a:pt x="109808" y="79395"/>
                  </a:lnTo>
                  <a:lnTo>
                    <a:pt x="97561" y="97561"/>
                  </a:lnTo>
                  <a:lnTo>
                    <a:pt x="79395" y="109808"/>
                  </a:lnTo>
                  <a:lnTo>
                    <a:pt x="57149" y="114299"/>
                  </a:lnTo>
                  <a:lnTo>
                    <a:pt x="34904" y="109808"/>
                  </a:lnTo>
                  <a:lnTo>
                    <a:pt x="16738" y="97561"/>
                  </a:lnTo>
                  <a:lnTo>
                    <a:pt x="4491" y="79395"/>
                  </a:lnTo>
                  <a:lnTo>
                    <a:pt x="0" y="57149"/>
                  </a:lnTo>
                  <a:lnTo>
                    <a:pt x="4491" y="34904"/>
                  </a:lnTo>
                  <a:lnTo>
                    <a:pt x="16738" y="16738"/>
                  </a:lnTo>
                  <a:lnTo>
                    <a:pt x="34904" y="4491"/>
                  </a:lnTo>
                  <a:lnTo>
                    <a:pt x="57149" y="0"/>
                  </a:lnTo>
                  <a:lnTo>
                    <a:pt x="79395" y="4491"/>
                  </a:lnTo>
                  <a:lnTo>
                    <a:pt x="97561" y="16738"/>
                  </a:lnTo>
                  <a:lnTo>
                    <a:pt x="109808" y="34904"/>
                  </a:lnTo>
                  <a:lnTo>
                    <a:pt x="114299" y="57149"/>
                  </a:lnTo>
                </a:path>
              </a:pathLst>
            </a:custGeom>
            <a:solidFill>
              <a:schemeClr val="bg1"/>
            </a:solidFill>
            <a:ln w="38099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61611" y="1094160"/>
            <a:ext cx="6388768" cy="1324975"/>
          </a:xfrm>
          <a:custGeom>
            <a:avLst/>
            <a:gdLst>
              <a:gd name="connsiteX0" fmla="*/ 0 w 6504226"/>
              <a:gd name="connsiteY0" fmla="*/ 0 h 1324975"/>
              <a:gd name="connsiteX1" fmla="*/ 6333351 w 6504226"/>
              <a:gd name="connsiteY1" fmla="*/ 0 h 1324975"/>
              <a:gd name="connsiteX2" fmla="*/ 6366842 w 6504226"/>
              <a:gd name="connsiteY2" fmla="*/ 3313 h 1324975"/>
              <a:gd name="connsiteX3" fmla="*/ 6428152 w 6504226"/>
              <a:gd name="connsiteY3" fmla="*/ 28709 h 1324975"/>
              <a:gd name="connsiteX4" fmla="*/ 6475517 w 6504226"/>
              <a:gd name="connsiteY4" fmla="*/ 76073 h 1324975"/>
              <a:gd name="connsiteX5" fmla="*/ 6500912 w 6504226"/>
              <a:gd name="connsiteY5" fmla="*/ 137383 h 1324975"/>
              <a:gd name="connsiteX6" fmla="*/ 6504226 w 6504226"/>
              <a:gd name="connsiteY6" fmla="*/ 170875 h 1324975"/>
              <a:gd name="connsiteX7" fmla="*/ 6494393 w 6504226"/>
              <a:gd name="connsiteY7" fmla="*/ 1324975 h 132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04226" h="1324975">
                <a:moveTo>
                  <a:pt x="0" y="0"/>
                </a:moveTo>
                <a:lnTo>
                  <a:pt x="6333351" y="0"/>
                </a:lnTo>
                <a:lnTo>
                  <a:pt x="6366842" y="3313"/>
                </a:lnTo>
                <a:lnTo>
                  <a:pt x="6428152" y="28709"/>
                </a:lnTo>
                <a:lnTo>
                  <a:pt x="6475517" y="76073"/>
                </a:lnTo>
                <a:lnTo>
                  <a:pt x="6500912" y="137383"/>
                </a:lnTo>
                <a:lnTo>
                  <a:pt x="6504226" y="170875"/>
                </a:lnTo>
                <a:cubicBezTo>
                  <a:pt x="6504226" y="227833"/>
                  <a:pt x="6494393" y="1268017"/>
                  <a:pt x="6494393" y="1324975"/>
                </a:cubicBez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82413" y="2171700"/>
            <a:ext cx="9419424" cy="6926027"/>
          </a:xfrm>
          <a:prstGeom prst="roundRect">
            <a:avLst>
              <a:gd name="adj" fmla="val 18279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511259" y="597111"/>
            <a:ext cx="4207510" cy="9715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Features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0057B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object 22"/>
          <p:cNvSpPr/>
          <p:nvPr/>
        </p:nvSpPr>
        <p:spPr>
          <a:xfrm>
            <a:off x="2213489" y="5171353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09800" y="2636973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37786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57149"/>
                </a:move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186953" y="2032093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49" y="114299"/>
                </a:move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4059" y="1094160"/>
            <a:ext cx="1000760" cy="2353310"/>
          </a:xfrm>
          <a:custGeom>
            <a:avLst/>
            <a:gdLst/>
            <a:ahLst/>
            <a:cxnLst/>
            <a:rect l="l" t="t" r="r" b="b"/>
            <a:pathLst>
              <a:path w="1000760" h="2353310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2124205"/>
                </a:lnTo>
                <a:lnTo>
                  <a:pt x="4644" y="2170276"/>
                </a:lnTo>
                <a:lnTo>
                  <a:pt x="17964" y="2213187"/>
                </a:lnTo>
                <a:lnTo>
                  <a:pt x="39041" y="2252018"/>
                </a:lnTo>
                <a:lnTo>
                  <a:pt x="66955" y="2285850"/>
                </a:lnTo>
                <a:lnTo>
                  <a:pt x="100787" y="2313764"/>
                </a:lnTo>
                <a:lnTo>
                  <a:pt x="139618" y="2334841"/>
                </a:lnTo>
                <a:lnTo>
                  <a:pt x="182529" y="2348161"/>
                </a:lnTo>
                <a:lnTo>
                  <a:pt x="228599" y="2352805"/>
                </a:lnTo>
                <a:lnTo>
                  <a:pt x="1000617" y="2352805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64201" y="338981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4059" y="1094160"/>
            <a:ext cx="1000760" cy="4896485"/>
          </a:xfrm>
          <a:custGeom>
            <a:avLst/>
            <a:gdLst/>
            <a:ahLst/>
            <a:cxnLst/>
            <a:rect l="l" t="t" r="r" b="b"/>
            <a:pathLst>
              <a:path w="1000760" h="4896485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4667442"/>
                </a:lnTo>
                <a:lnTo>
                  <a:pt x="4644" y="4713513"/>
                </a:lnTo>
                <a:lnTo>
                  <a:pt x="17964" y="4756424"/>
                </a:lnTo>
                <a:lnTo>
                  <a:pt x="39041" y="4795255"/>
                </a:lnTo>
                <a:lnTo>
                  <a:pt x="66955" y="4829087"/>
                </a:lnTo>
                <a:lnTo>
                  <a:pt x="100787" y="4857001"/>
                </a:lnTo>
                <a:lnTo>
                  <a:pt x="139618" y="4878078"/>
                </a:lnTo>
                <a:lnTo>
                  <a:pt x="182529" y="4891398"/>
                </a:lnTo>
                <a:lnTo>
                  <a:pt x="228599" y="4896043"/>
                </a:lnTo>
                <a:lnTo>
                  <a:pt x="1000617" y="4896043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64201" y="593305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50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9"/>
                </a:lnTo>
                <a:lnTo>
                  <a:pt x="57149" y="114300"/>
                </a:lnTo>
                <a:lnTo>
                  <a:pt x="34904" y="109809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50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50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54059" y="1094160"/>
            <a:ext cx="1000760" cy="7439659"/>
          </a:xfrm>
          <a:custGeom>
            <a:avLst/>
            <a:gdLst/>
            <a:ahLst/>
            <a:cxnLst/>
            <a:rect l="l" t="t" r="r" b="b"/>
            <a:pathLst>
              <a:path w="1000760" h="7439659">
                <a:moveTo>
                  <a:pt x="314324" y="0"/>
                </a:moveTo>
                <a:lnTo>
                  <a:pt x="157162" y="0"/>
                </a:lnTo>
                <a:lnTo>
                  <a:pt x="126358" y="3047"/>
                </a:lnTo>
                <a:lnTo>
                  <a:pt x="69968" y="26405"/>
                </a:lnTo>
                <a:lnTo>
                  <a:pt x="26405" y="69968"/>
                </a:lnTo>
                <a:lnTo>
                  <a:pt x="3047" y="126358"/>
                </a:lnTo>
                <a:lnTo>
                  <a:pt x="0" y="157162"/>
                </a:lnTo>
                <a:lnTo>
                  <a:pt x="0" y="7210680"/>
                </a:lnTo>
                <a:lnTo>
                  <a:pt x="4644" y="7256751"/>
                </a:lnTo>
                <a:lnTo>
                  <a:pt x="17964" y="7299662"/>
                </a:lnTo>
                <a:lnTo>
                  <a:pt x="39041" y="7338493"/>
                </a:lnTo>
                <a:lnTo>
                  <a:pt x="66955" y="7372325"/>
                </a:lnTo>
                <a:lnTo>
                  <a:pt x="100787" y="7400239"/>
                </a:lnTo>
                <a:lnTo>
                  <a:pt x="139618" y="7421316"/>
                </a:lnTo>
                <a:lnTo>
                  <a:pt x="182529" y="7434636"/>
                </a:lnTo>
                <a:lnTo>
                  <a:pt x="228599" y="7439280"/>
                </a:lnTo>
                <a:lnTo>
                  <a:pt x="1000617" y="7439280"/>
                </a:lnTo>
              </a:path>
            </a:pathLst>
          </a:custGeom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77908" y="103701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1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1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64201" y="847629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299" y="57149"/>
                </a:moveTo>
                <a:lnTo>
                  <a:pt x="109808" y="79395"/>
                </a:lnTo>
                <a:lnTo>
                  <a:pt x="97561" y="97560"/>
                </a:lnTo>
                <a:lnTo>
                  <a:pt x="79395" y="109808"/>
                </a:lnTo>
                <a:lnTo>
                  <a:pt x="57149" y="114299"/>
                </a:lnTo>
                <a:lnTo>
                  <a:pt x="34904" y="109808"/>
                </a:lnTo>
                <a:lnTo>
                  <a:pt x="16738" y="97560"/>
                </a:lnTo>
                <a:lnTo>
                  <a:pt x="4491" y="79395"/>
                </a:lnTo>
                <a:lnTo>
                  <a:pt x="0" y="57149"/>
                </a:lnTo>
                <a:lnTo>
                  <a:pt x="4491" y="34904"/>
                </a:lnTo>
                <a:lnTo>
                  <a:pt x="16738" y="16738"/>
                </a:lnTo>
                <a:lnTo>
                  <a:pt x="34904" y="4491"/>
                </a:lnTo>
                <a:lnTo>
                  <a:pt x="57149" y="0"/>
                </a:lnTo>
                <a:lnTo>
                  <a:pt x="79395" y="4491"/>
                </a:lnTo>
                <a:lnTo>
                  <a:pt x="97561" y="16738"/>
                </a:lnTo>
                <a:lnTo>
                  <a:pt x="109808" y="34904"/>
                </a:lnTo>
                <a:lnTo>
                  <a:pt x="114299" y="57149"/>
                </a:lnTo>
              </a:path>
            </a:pathLst>
          </a:custGeom>
          <a:solidFill>
            <a:schemeClr val="bg1"/>
          </a:solidFill>
          <a:ln w="38099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4201" y="2896769"/>
            <a:ext cx="4124091" cy="112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Easy set up: 3’ and 4’ </a:t>
            </a:r>
            <a:r>
              <a:rPr lang="en-US" sz="2000" dirty="0" smtClean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rails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 smtClean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Attaches </a:t>
            </a: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to retail shelving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Fits 10” – 24” shelf depths </a:t>
            </a:r>
          </a:p>
        </p:txBody>
      </p:sp>
      <p:sp>
        <p:nvSpPr>
          <p:cNvPr id="37" name="object 22"/>
          <p:cNvSpPr/>
          <p:nvPr/>
        </p:nvSpPr>
        <p:spPr>
          <a:xfrm>
            <a:off x="2204555" y="7712369"/>
            <a:ext cx="3829761" cy="1642144"/>
          </a:xfrm>
          <a:prstGeom prst="roundRect">
            <a:avLst>
              <a:gd name="adj" fmla="val 26791"/>
            </a:avLst>
          </a:prstGeom>
          <a:solidFill>
            <a:schemeClr val="bg1"/>
          </a:solidFill>
          <a:ln w="38100">
            <a:solidFill>
              <a:srgbClr val="C6C6C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96197" y="5246733"/>
            <a:ext cx="3460098" cy="147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Prevents sweeping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Theft deterrent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Reduces restocking time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Saves labor </a:t>
            </a:r>
            <a:r>
              <a:rPr lang="en-US" sz="2000" dirty="0" smtClean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hours</a:t>
            </a:r>
            <a:endParaRPr lang="en-US" sz="2000" dirty="0">
              <a:solidFill>
                <a:srgbClr val="0057B8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96197" y="7795194"/>
            <a:ext cx="34600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Unique hinged front lens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Enables one handed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restocking</a:t>
            </a:r>
          </a:p>
          <a:p>
            <a:pPr marL="541020" marR="5080" lvl="0" indent="-528955" algn="ctr">
              <a:lnSpc>
                <a:spcPct val="115100"/>
              </a:lnSpc>
              <a:defRPr/>
            </a:pPr>
            <a:r>
              <a:rPr lang="en-US" sz="2000" dirty="0" smtClean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Re-set </a:t>
            </a:r>
            <a:r>
              <a:rPr lang="en-US" sz="2000" dirty="0">
                <a:solidFill>
                  <a:srgbClr val="0057B8"/>
                </a:solidFill>
                <a:latin typeface="Century Gothic" panose="020B0502020202020204" pitchFamily="34" charset="0"/>
                <a:cs typeface="Tahoma"/>
              </a:rPr>
              <a:t>POG’s in minutes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316200" y="604851"/>
            <a:ext cx="2743200" cy="1112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562463" y="9529735"/>
            <a:ext cx="9860280" cy="336550"/>
          </a:xfrm>
          <a:custGeom>
            <a:avLst/>
            <a:gdLst/>
            <a:ahLst/>
            <a:cxnLst/>
            <a:rect l="l" t="t" r="r" b="b"/>
            <a:pathLst>
              <a:path w="9860280" h="336550">
                <a:moveTo>
                  <a:pt x="9859819" y="336181"/>
                </a:moveTo>
                <a:lnTo>
                  <a:pt x="0" y="336181"/>
                </a:lnTo>
                <a:lnTo>
                  <a:pt x="658319" y="0"/>
                </a:lnTo>
                <a:lnTo>
                  <a:pt x="9859819" y="0"/>
                </a:lnTo>
                <a:lnTo>
                  <a:pt x="9859819" y="336181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7"/>
          <p:cNvSpPr/>
          <p:nvPr/>
        </p:nvSpPr>
        <p:spPr>
          <a:xfrm>
            <a:off x="15374508" y="791350"/>
            <a:ext cx="2626583" cy="73920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093" y="2501592"/>
            <a:ext cx="8645720" cy="6274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285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7477315" y="398799"/>
            <a:ext cx="10201085" cy="9545301"/>
          </a:xfrm>
          <a:prstGeom prst="roundRect">
            <a:avLst>
              <a:gd name="adj" fmla="val 6258"/>
            </a:avLst>
          </a:prstGeom>
          <a:solidFill>
            <a:srgbClr val="0057B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7721" y="611217"/>
            <a:ext cx="9700272" cy="9120464"/>
          </a:xfrm>
          <a:prstGeom prst="roundRect">
            <a:avLst>
              <a:gd name="adj" fmla="val 479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611217"/>
            <a:ext cx="752342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5400" kern="0" dirty="0" smtClean="0">
                <a:latin typeface="Century Gothic" panose="020B0502020202020204" pitchFamily="34" charset="0"/>
              </a:rPr>
              <a:t>Frozen Solutions</a:t>
            </a:r>
            <a:endParaRPr lang="en-US" sz="5400" kern="0" dirty="0">
              <a:latin typeface="Century Gothic" panose="020B0502020202020204" pitchFamily="34" charset="0"/>
            </a:endParaRPr>
          </a:p>
        </p:txBody>
      </p:sp>
      <p:sp>
        <p:nvSpPr>
          <p:cNvPr id="8" name="object 32"/>
          <p:cNvSpPr>
            <a:spLocks/>
          </p:cNvSpPr>
          <p:nvPr/>
        </p:nvSpPr>
        <p:spPr>
          <a:xfrm flipH="1">
            <a:off x="-9662972" y="1654632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9600" y="3276942"/>
            <a:ext cx="6233853" cy="49142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Locking dividers for stability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Couples allows for more efficient push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Folding front lens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57B8"/>
                </a:solidFill>
                <a:latin typeface="Century Gothic" panose="020B0502020202020204" pitchFamily="34" charset="0"/>
              </a:rPr>
              <a:t>Easy installation</a:t>
            </a:r>
            <a:endParaRPr lang="en-US" sz="3600" dirty="0">
              <a:solidFill>
                <a:srgbClr val="0057B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1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52400" y="-114300"/>
            <a:ext cx="18592800" cy="1051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009900"/>
            <a:ext cx="8764668" cy="6573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611217"/>
            <a:ext cx="752342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00" b="1" i="0">
                <a:solidFill>
                  <a:srgbClr val="0057B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5400" kern="0" dirty="0" smtClean="0">
                <a:latin typeface="Century Gothic" panose="020B0502020202020204" pitchFamily="34" charset="0"/>
              </a:rPr>
              <a:t>Frozen Solutions</a:t>
            </a:r>
            <a:endParaRPr lang="en-US" sz="5400" kern="0" dirty="0">
              <a:latin typeface="Century Gothic" panose="020B0502020202020204" pitchFamily="34" charset="0"/>
            </a:endParaRPr>
          </a:p>
        </p:txBody>
      </p:sp>
      <p:sp>
        <p:nvSpPr>
          <p:cNvPr id="9" name="object 32"/>
          <p:cNvSpPr>
            <a:spLocks/>
          </p:cNvSpPr>
          <p:nvPr/>
        </p:nvSpPr>
        <p:spPr>
          <a:xfrm flipH="1">
            <a:off x="-8686800" y="1683073"/>
            <a:ext cx="16506425" cy="336181"/>
          </a:xfrm>
          <a:custGeom>
            <a:avLst/>
            <a:gdLst>
              <a:gd name="connsiteX0" fmla="*/ 9859819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9859819 w 13999200"/>
              <a:gd name="connsiteY4" fmla="*/ 336181 h 336181"/>
              <a:gd name="connsiteX0" fmla="*/ 13861548 w 13999200"/>
              <a:gd name="connsiteY0" fmla="*/ 336181 h 336181"/>
              <a:gd name="connsiteX1" fmla="*/ 0 w 13999200"/>
              <a:gd name="connsiteY1" fmla="*/ 336181 h 336181"/>
              <a:gd name="connsiteX2" fmla="*/ 658319 w 13999200"/>
              <a:gd name="connsiteY2" fmla="*/ 0 h 336181"/>
              <a:gd name="connsiteX3" fmla="*/ 13999200 w 13999200"/>
              <a:gd name="connsiteY3" fmla="*/ 9832 h 336181"/>
              <a:gd name="connsiteX4" fmla="*/ 13861548 w 13999200"/>
              <a:gd name="connsiteY4" fmla="*/ 336181 h 336181"/>
              <a:gd name="connsiteX0" fmla="*/ 13861548 w 16447432"/>
              <a:gd name="connsiteY0" fmla="*/ 336181 h 336181"/>
              <a:gd name="connsiteX1" fmla="*/ 0 w 16447432"/>
              <a:gd name="connsiteY1" fmla="*/ 336181 h 336181"/>
              <a:gd name="connsiteX2" fmla="*/ 658319 w 16447432"/>
              <a:gd name="connsiteY2" fmla="*/ 0 h 336181"/>
              <a:gd name="connsiteX3" fmla="*/ 16447432 w 16447432"/>
              <a:gd name="connsiteY3" fmla="*/ 29497 h 336181"/>
              <a:gd name="connsiteX4" fmla="*/ 13861548 w 16447432"/>
              <a:gd name="connsiteY4" fmla="*/ 336181 h 336181"/>
              <a:gd name="connsiteX0" fmla="*/ 16506425 w 16506425"/>
              <a:gd name="connsiteY0" fmla="*/ 326349 h 336181"/>
              <a:gd name="connsiteX1" fmla="*/ 0 w 16506425"/>
              <a:gd name="connsiteY1" fmla="*/ 336181 h 336181"/>
              <a:gd name="connsiteX2" fmla="*/ 658319 w 16506425"/>
              <a:gd name="connsiteY2" fmla="*/ 0 h 336181"/>
              <a:gd name="connsiteX3" fmla="*/ 16447432 w 16506425"/>
              <a:gd name="connsiteY3" fmla="*/ 29497 h 336181"/>
              <a:gd name="connsiteX4" fmla="*/ 16506425 w 16506425"/>
              <a:gd name="connsiteY4" fmla="*/ 326349 h 33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425" h="336181">
                <a:moveTo>
                  <a:pt x="16506425" y="326349"/>
                </a:moveTo>
                <a:lnTo>
                  <a:pt x="0" y="336181"/>
                </a:lnTo>
                <a:lnTo>
                  <a:pt x="658319" y="0"/>
                </a:lnTo>
                <a:lnTo>
                  <a:pt x="16447432" y="29497"/>
                </a:lnTo>
                <a:lnTo>
                  <a:pt x="16506425" y="326349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2"/>
          <p:cNvSpPr/>
          <p:nvPr/>
        </p:nvSpPr>
        <p:spPr>
          <a:xfrm>
            <a:off x="9834143" y="0"/>
            <a:ext cx="8454390" cy="10287000"/>
          </a:xfrm>
          <a:custGeom>
            <a:avLst/>
            <a:gdLst/>
            <a:ahLst/>
            <a:cxnLst/>
            <a:rect l="l" t="t" r="r" b="b"/>
            <a:pathLst>
              <a:path w="8454390" h="10287000">
                <a:moveTo>
                  <a:pt x="8453854" y="10286998"/>
                </a:moveTo>
                <a:lnTo>
                  <a:pt x="0" y="10286998"/>
                </a:lnTo>
                <a:lnTo>
                  <a:pt x="5470648" y="0"/>
                </a:lnTo>
                <a:lnTo>
                  <a:pt x="8453854" y="0"/>
                </a:lnTo>
                <a:lnTo>
                  <a:pt x="8453854" y="10286998"/>
                </a:lnTo>
                <a:close/>
              </a:path>
            </a:pathLst>
          </a:custGeom>
          <a:solidFill>
            <a:srgbClr val="0057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6704" y="571500"/>
            <a:ext cx="7909464" cy="838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0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2862</TotalTime>
  <Words>610</Words>
  <Application>Microsoft Office PowerPoint</Application>
  <PresentationFormat>Custom</PresentationFormat>
  <Paragraphs>143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Anton</vt:lpstr>
      <vt:lpstr>Arial</vt:lpstr>
      <vt:lpstr>Arial Black</vt:lpstr>
      <vt:lpstr>Calibri</vt:lpstr>
      <vt:lpstr>Century Gothic</vt:lpstr>
      <vt:lpstr>Lucida Sans Unicode</vt:lpstr>
      <vt:lpstr>Myriad Pro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Innovating Retail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HS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Why Henschel is the best choice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PPT Format</dc:title>
  <dc:creator>Patty Pellegrin</dc:creator>
  <cp:keywords>DAGGjHeDuV0,BACmwDIynJA</cp:keywords>
  <cp:lastModifiedBy>Allen, Noah</cp:lastModifiedBy>
  <cp:revision>101</cp:revision>
  <dcterms:created xsi:type="dcterms:W3CDTF">2024-08-15T15:55:40Z</dcterms:created>
  <dcterms:modified xsi:type="dcterms:W3CDTF">2025-01-24T00:23:44Z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2024-08-15T00:00:00Z</vt:filetime>
  </property>
  <property fmtid="{D5CDD505-2E9C-101B-9397-08002B2CF9AE}" pid="3" name="Creator">
    <vt:lpwstr>Canva</vt:lpwstr>
  </property>
  <property fmtid="{D5CDD505-2E9C-101B-9397-08002B2CF9AE}" pid="4" name="LastSaved">
    <vt:filetime>2024-08-15T00:00:00Z</vt:filetime>
  </property>
</Properties>
</file>